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9"/>
  </p:notesMasterIdLst>
  <p:sldIdLst>
    <p:sldId id="316" r:id="rId5"/>
    <p:sldId id="291" r:id="rId6"/>
    <p:sldId id="317" r:id="rId7"/>
    <p:sldId id="264" r:id="rId8"/>
    <p:sldId id="311" r:id="rId9"/>
    <p:sldId id="313" r:id="rId10"/>
    <p:sldId id="314" r:id="rId11"/>
    <p:sldId id="299" r:id="rId12"/>
    <p:sldId id="293" r:id="rId13"/>
    <p:sldId id="318" r:id="rId14"/>
    <p:sldId id="289" r:id="rId15"/>
    <p:sldId id="283" r:id="rId16"/>
    <p:sldId id="257" r:id="rId17"/>
    <p:sldId id="262" r:id="rId18"/>
    <p:sldId id="300" r:id="rId19"/>
    <p:sldId id="319" r:id="rId20"/>
    <p:sldId id="302" r:id="rId21"/>
    <p:sldId id="306" r:id="rId22"/>
    <p:sldId id="310" r:id="rId23"/>
    <p:sldId id="320" r:id="rId24"/>
    <p:sldId id="321" r:id="rId25"/>
    <p:sldId id="322" r:id="rId26"/>
    <p:sldId id="312" r:id="rId27"/>
    <p:sldId id="307" r:id="rId28"/>
  </p:sldIdLst>
  <p:sldSz cx="9144000" cy="5143500" type="screen16x9"/>
  <p:notesSz cx="7315200" cy="9601200"/>
  <p:embeddedFontLst>
    <p:embeddedFont>
      <p:font typeface="Montserrat" panose="00000500000000000000" pitchFamily="2" charset="0"/>
      <p:regular r:id="rId30"/>
      <p:bold r:id="rId31"/>
      <p:italic r:id="rId32"/>
      <p:boldItalic r:id="rId33"/>
    </p:embeddedFont>
    <p:embeddedFont>
      <p:font typeface="Montserrat Medium" panose="00000600000000000000" pitchFamily="2" charset="0"/>
      <p:regular r:id="rId34"/>
      <p:bold r:id="rId35"/>
      <p:italic r:id="rId36"/>
      <p:boldItalic r:id="rId37"/>
    </p:embeddedFont>
    <p:embeddedFont>
      <p:font typeface="Playfair Display"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3A9DA-05FF-407C-879D-DCEC23EC9544}" v="77" dt="2024-11-04T23:19:59.556"/>
  </p1510:revLst>
</p1510:revInfo>
</file>

<file path=ppt/tableStyles.xml><?xml version="1.0" encoding="utf-8"?>
<a:tblStyleLst xmlns:a="http://schemas.openxmlformats.org/drawingml/2006/main" def="{8E156192-ED70-4D05-84D5-0D3A1FC4E3CC}">
  <a:tblStyle styleId="{8E156192-ED70-4D05-84D5-0D3A1FC4E3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93" autoAdjust="0"/>
  </p:normalViewPr>
  <p:slideViewPr>
    <p:cSldViewPr snapToGrid="0">
      <p:cViewPr varScale="1">
        <p:scale>
          <a:sx n="121" d="100"/>
          <a:sy n="121" d="100"/>
        </p:scale>
        <p:origin x="1314" y="108"/>
      </p:cViewPr>
      <p:guideLst/>
    </p:cSldViewPr>
  </p:slideViewPr>
  <p:notesTextViewPr>
    <p:cViewPr>
      <p:scale>
        <a:sx n="1" d="1"/>
        <a:sy n="1" d="1"/>
      </p:scale>
      <p:origin x="0" y="0"/>
    </p:cViewPr>
  </p:notesTextViewPr>
  <p:notesViewPr>
    <p:cSldViewPr snapToGrid="0">
      <p:cViewPr varScale="1">
        <p:scale>
          <a:sx n="80" d="100"/>
          <a:sy n="80" d="100"/>
        </p:scale>
        <p:origin x="388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Dickson" userId="757d8fc3-af79-49b5-bc0d-a4b7b8ba5f61" providerId="ADAL" clId="{103408AB-7E3E-46FF-821C-F2A907455AD3}"/>
    <pc:docChg chg="custSel modSld">
      <pc:chgData name="Alex Dickson" userId="757d8fc3-af79-49b5-bc0d-a4b7b8ba5f61" providerId="ADAL" clId="{103408AB-7E3E-46FF-821C-F2A907455AD3}" dt="2024-11-05T01:09:21.466" v="283" actId="20577"/>
      <pc:docMkLst>
        <pc:docMk/>
      </pc:docMkLst>
      <pc:sldChg chg="modNotesTx">
        <pc:chgData name="Alex Dickson" userId="757d8fc3-af79-49b5-bc0d-a4b7b8ba5f61" providerId="ADAL" clId="{103408AB-7E3E-46FF-821C-F2A907455AD3}" dt="2024-11-05T00:44:00.185" v="65" actId="33524"/>
        <pc:sldMkLst>
          <pc:docMk/>
          <pc:sldMk cId="2918786954" sldId="289"/>
        </pc:sldMkLst>
      </pc:sldChg>
      <pc:sldChg chg="modNotesTx">
        <pc:chgData name="Alex Dickson" userId="757d8fc3-af79-49b5-bc0d-a4b7b8ba5f61" providerId="ADAL" clId="{103408AB-7E3E-46FF-821C-F2A907455AD3}" dt="2024-11-05T01:08:21.896" v="121" actId="20577"/>
        <pc:sldMkLst>
          <pc:docMk/>
          <pc:sldMk cId="1310525950" sldId="300"/>
        </pc:sldMkLst>
      </pc:sldChg>
      <pc:sldChg chg="modNotesTx">
        <pc:chgData name="Alex Dickson" userId="757d8fc3-af79-49b5-bc0d-a4b7b8ba5f61" providerId="ADAL" clId="{103408AB-7E3E-46FF-821C-F2A907455AD3}" dt="2024-11-05T00:45:06.640" v="89" actId="20577"/>
        <pc:sldMkLst>
          <pc:docMk/>
          <pc:sldMk cId="1715200184" sldId="302"/>
        </pc:sldMkLst>
      </pc:sldChg>
      <pc:sldChg chg="modNotesTx">
        <pc:chgData name="Alex Dickson" userId="757d8fc3-af79-49b5-bc0d-a4b7b8ba5f61" providerId="ADAL" clId="{103408AB-7E3E-46FF-821C-F2A907455AD3}" dt="2024-11-05T00:45:41.176" v="118" actId="20577"/>
        <pc:sldMkLst>
          <pc:docMk/>
          <pc:sldMk cId="188803023" sldId="306"/>
        </pc:sldMkLst>
      </pc:sldChg>
      <pc:sldChg chg="modNotesTx">
        <pc:chgData name="Alex Dickson" userId="757d8fc3-af79-49b5-bc0d-a4b7b8ba5f61" providerId="ADAL" clId="{103408AB-7E3E-46FF-821C-F2A907455AD3}" dt="2024-11-05T01:09:21.466" v="283" actId="20577"/>
        <pc:sldMkLst>
          <pc:docMk/>
          <pc:sldMk cId="1628739819" sldId="307"/>
        </pc:sldMkLst>
      </pc:sldChg>
      <pc:sldChg chg="modNotesTx">
        <pc:chgData name="Alex Dickson" userId="757d8fc3-af79-49b5-bc0d-a4b7b8ba5f61" providerId="ADAL" clId="{103408AB-7E3E-46FF-821C-F2A907455AD3}" dt="2024-11-05T00:50:49.468" v="120" actId="20577"/>
        <pc:sldMkLst>
          <pc:docMk/>
          <pc:sldMk cId="2336025954" sldId="311"/>
        </pc:sldMkLst>
      </pc:sldChg>
      <pc:sldChg chg="modNotesTx">
        <pc:chgData name="Alex Dickson" userId="757d8fc3-af79-49b5-bc0d-a4b7b8ba5f61" providerId="ADAL" clId="{103408AB-7E3E-46FF-821C-F2A907455AD3}" dt="2024-11-05T00:42:54.595" v="50" actId="20577"/>
        <pc:sldMkLst>
          <pc:docMk/>
          <pc:sldMk cId="3032041449" sldId="313"/>
        </pc:sldMkLst>
      </pc:sldChg>
      <pc:sldChg chg="modNotesTx">
        <pc:chgData name="Alex Dickson" userId="757d8fc3-af79-49b5-bc0d-a4b7b8ba5f61" providerId="ADAL" clId="{103408AB-7E3E-46FF-821C-F2A907455AD3}" dt="2024-11-05T00:43:20.879" v="59" actId="20577"/>
        <pc:sldMkLst>
          <pc:docMk/>
          <pc:sldMk cId="2578298375"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08484" y="287588"/>
            <a:ext cx="4066674" cy="2864686"/>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3152274"/>
            <a:ext cx="5852160" cy="5728836"/>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B61DCC8D-2CC7-212D-7CCB-B33DF72FC534}"/>
            </a:ext>
          </a:extLst>
        </p:cNvPr>
        <p:cNvGrpSpPr/>
        <p:nvPr/>
      </p:nvGrpSpPr>
      <p:grpSpPr>
        <a:xfrm>
          <a:off x="0" y="0"/>
          <a:ext cx="0" cy="0"/>
          <a:chOff x="0" y="0"/>
          <a:chExt cx="0" cy="0"/>
        </a:xfrm>
      </p:grpSpPr>
      <p:sp>
        <p:nvSpPr>
          <p:cNvPr id="71" name="Google Shape;71;p:notes">
            <a:extLst>
              <a:ext uri="{FF2B5EF4-FFF2-40B4-BE49-F238E27FC236}">
                <a16:creationId xmlns:a16="http://schemas.microsoft.com/office/drawing/2014/main" id="{33EF5607-8BF4-4426-FE17-CBAA13D1BF87}"/>
              </a:ext>
            </a:extLst>
          </p:cNvPr>
          <p:cNvSpPr>
            <a:spLocks noGrp="1" noRot="1" noChangeAspect="1"/>
          </p:cNvSpPr>
          <p:nvPr>
            <p:ph type="sldImg" idx="2"/>
          </p:nvPr>
        </p:nvSpPr>
        <p:spPr>
          <a:xfrm>
            <a:off x="1758950" y="387350"/>
            <a:ext cx="3797300" cy="2136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a:extLst>
              <a:ext uri="{FF2B5EF4-FFF2-40B4-BE49-F238E27FC236}">
                <a16:creationId xmlns:a16="http://schemas.microsoft.com/office/drawing/2014/main" id="{24CB38B4-6339-5A84-FBCC-39A2CCBBE26B}"/>
              </a:ext>
            </a:extLst>
          </p:cNvPr>
          <p:cNvSpPr txBox="1">
            <a:spLocks noGrp="1"/>
          </p:cNvSpPr>
          <p:nvPr>
            <p:ph type="body" idx="1"/>
          </p:nvPr>
        </p:nvSpPr>
        <p:spPr>
          <a:xfrm>
            <a:off x="445169" y="2524125"/>
            <a:ext cx="6509084" cy="5366083"/>
          </a:xfrm>
          <a:prstGeom prst="rect">
            <a:avLst/>
          </a:prstGeom>
        </p:spPr>
        <p:txBody>
          <a:bodyPr spcFirstLastPara="1" wrap="square" lIns="96645" tIns="96645" rIns="96645" bIns="96645" anchor="t" anchorCtr="0">
            <a:noAutofit/>
          </a:bodyPr>
          <a:lstStyle/>
          <a:p>
            <a:pPr marL="181240" indent="-181240">
              <a:buFontTx/>
              <a:buChar char="-"/>
            </a:pPr>
            <a:r>
              <a:rPr lang="en-NZ" dirty="0"/>
              <a:t>Kia ora everyone, my name is Alex Dickson. I work for LandWISE based in Hawke’s Bay. </a:t>
            </a:r>
          </a:p>
          <a:p>
            <a:pPr marL="181240" indent="-181240">
              <a:buFontTx/>
              <a:buChar char="-"/>
            </a:pPr>
            <a:endParaRPr lang="en-NZ" dirty="0"/>
          </a:p>
          <a:p>
            <a:pPr marL="181240" indent="-181240">
              <a:buFontTx/>
              <a:buChar char="-"/>
            </a:pPr>
            <a:r>
              <a:rPr lang="en-NZ" dirty="0"/>
              <a:t>Cyclone Gabrielle hit the North Island nearly two years ago in February 2023. This was the third extreme weather event to occur in a 40-day period early last year, following Cyclone Hale and the Auckland Anniversary Weekend storm. </a:t>
            </a:r>
          </a:p>
          <a:p>
            <a:pPr marL="181240" indent="-181240">
              <a:buFontTx/>
              <a:buChar char="-"/>
            </a:pPr>
            <a:endParaRPr lang="en-NZ" dirty="0"/>
          </a:p>
          <a:p>
            <a:pPr marL="181240" indent="-181240">
              <a:buFontTx/>
              <a:buChar char="-"/>
            </a:pPr>
            <a:r>
              <a:rPr lang="en-NZ" dirty="0"/>
              <a:t>My involvement with soil recovery work after Cyclone Gabrielle started about a week after the storm when Dan and I decided we weren’t going to be much use on a tractor or a bobcat in the regional recovery effort. </a:t>
            </a:r>
          </a:p>
          <a:p>
            <a:pPr marL="181240" indent="-181240">
              <a:buFontTx/>
              <a:buChar char="-"/>
            </a:pPr>
            <a:endParaRPr lang="en-NZ" dirty="0"/>
          </a:p>
          <a:p>
            <a:pPr marL="181240" indent="-181240">
              <a:buFontTx/>
              <a:buChar char="-"/>
            </a:pPr>
            <a:r>
              <a:rPr lang="en-NZ" dirty="0"/>
              <a:t>We decided that we would be more useful to growers in trying to provide information on what they should do in the weeks and months after the flood. </a:t>
            </a:r>
          </a:p>
          <a:p>
            <a:pPr marL="181240" indent="-181240">
              <a:buFontTx/>
              <a:buChar char="-"/>
            </a:pPr>
            <a:endParaRPr lang="en-NZ" dirty="0"/>
          </a:p>
          <a:p>
            <a:pPr marL="0" indent="0">
              <a:buFontTx/>
              <a:buNone/>
            </a:pPr>
            <a:endParaRPr lang="en-NZ" dirty="0"/>
          </a:p>
          <a:p>
            <a:pPr marL="0" indent="0">
              <a:buNone/>
            </a:pPr>
            <a:endParaRPr lang="en-NZ" dirty="0"/>
          </a:p>
        </p:txBody>
      </p:sp>
    </p:spTree>
    <p:extLst>
      <p:ext uri="{BB962C8B-B14F-4D97-AF65-F5344CB8AC3E}">
        <p14:creationId xmlns:p14="http://schemas.microsoft.com/office/powerpoint/2010/main" val="242233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13efdf2b1ea_0_20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13efdf2b1ea_0_20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81240" indent="-181240">
              <a:buFontTx/>
              <a:buChar char="-"/>
            </a:pPr>
            <a:r>
              <a:rPr lang="en-NZ" dirty="0"/>
              <a:t>We now have data from three time points, making up what we are calling Stage 1 and Stage 2 of the project. </a:t>
            </a:r>
          </a:p>
          <a:p>
            <a:pPr marL="181240" indent="-181240">
              <a:buFontTx/>
              <a:buChar char="-"/>
            </a:pPr>
            <a:endParaRPr lang="en-NZ" dirty="0"/>
          </a:p>
          <a:p>
            <a:pPr marL="181240" indent="-181240">
              <a:buFontTx/>
              <a:buChar char="-"/>
            </a:pPr>
            <a:r>
              <a:rPr lang="en-NZ" dirty="0"/>
              <a:t>These time points include our baseline sampling project where data was collected from 111 sites from three regions approximately 30-90 days after the cyclone, our repeat sampling in the spring, revisiting just 10 sites in Hawke’s Bay, and then our autumn repeat sampling which is from 16 sites in Hawke’s Bay. </a:t>
            </a:r>
          </a:p>
          <a:p>
            <a:pPr marL="181240" indent="-181240">
              <a:buFontTx/>
              <a:buChar char="-"/>
            </a:pPr>
            <a:endParaRPr lang="en-NZ" dirty="0"/>
          </a:p>
          <a:p>
            <a:pPr marL="181240" marR="0" lvl="0" indent="-181240" algn="l" defTabSz="914400" rtl="0" eaLnBrk="1" fontAlgn="auto" latinLnBrk="0" hangingPunct="1">
              <a:lnSpc>
                <a:spcPct val="100000"/>
              </a:lnSpc>
              <a:spcBef>
                <a:spcPts val="0"/>
              </a:spcBef>
              <a:spcAft>
                <a:spcPts val="0"/>
              </a:spcAft>
              <a:buClr>
                <a:srgbClr val="000000"/>
              </a:buClr>
              <a:buSzPts val="1100"/>
              <a:buFontTx/>
              <a:buChar char="-"/>
              <a:tabLst/>
              <a:defRPr/>
            </a:pPr>
            <a:r>
              <a:rPr lang="en-NZ" dirty="0"/>
              <a:t>The baseline sampling was funded by MPI, with funding administered by Vegetables NZ, and the repeat sampling as been funded by Vegetable Research and Innovation. </a:t>
            </a:r>
          </a:p>
          <a:p>
            <a:pPr marL="181240" indent="-181240">
              <a:buFontTx/>
              <a:buChar char="-"/>
            </a:pPr>
            <a:endParaRPr lang="en-N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9829e89c1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9829e89c1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81240" indent="-181240">
              <a:buFontTx/>
              <a:buChar char="-"/>
            </a:pPr>
            <a:r>
              <a:rPr lang="en-NZ" dirty="0"/>
              <a:t>Along the east coast sampling stretched from as far south as Otane and as far north as Ruatoria. We were able to sample sediment from many impacted catchments, as well as different points along the catchment to look at sediment differences as water moved over the landscape. </a:t>
            </a:r>
          </a:p>
          <a:p>
            <a:pPr marL="181240" indent="-181240">
              <a:buFontTx/>
              <a:buChar char="-"/>
            </a:pPr>
            <a:endParaRPr lang="en-NZ" dirty="0"/>
          </a:p>
          <a:p>
            <a:pPr marL="181240" indent="-181240">
              <a:buFontTx/>
              <a:buChar char="-"/>
            </a:pPr>
            <a:r>
              <a:rPr lang="en-NZ" dirty="0"/>
              <a:t>We sampled a 50m transect which represented 1 sediment depth class, relating back to the decision support tools and the depths described- so &lt;5cm, 5-20cm and &gt;20cm. </a:t>
            </a:r>
          </a:p>
          <a:p>
            <a:pPr marL="181240" indent="-181240">
              <a:buFontTx/>
              <a:buChar char="-"/>
            </a:pPr>
            <a:endParaRPr lang="en-NZ" dirty="0"/>
          </a:p>
          <a:p>
            <a:pPr marL="181240" marR="0" lvl="0" indent="-181240" algn="l" defTabSz="914400" rtl="0" eaLnBrk="1" fontAlgn="auto" latinLnBrk="0" hangingPunct="1">
              <a:lnSpc>
                <a:spcPct val="100000"/>
              </a:lnSpc>
              <a:spcBef>
                <a:spcPts val="0"/>
              </a:spcBef>
              <a:spcAft>
                <a:spcPts val="0"/>
              </a:spcAft>
              <a:buClr>
                <a:srgbClr val="000000"/>
              </a:buClr>
              <a:buSzPts val="1100"/>
              <a:buFontTx/>
              <a:buChar char="-"/>
              <a:tabLst/>
              <a:defRPr/>
            </a:pPr>
            <a:r>
              <a:rPr lang="en-NZ" dirty="0"/>
              <a:t>We sampled a range of different land use types across the impacted areas, including permanent tree crops, vine crops, and field crops. </a:t>
            </a:r>
          </a:p>
          <a:p>
            <a:pPr marL="181240" indent="-181240">
              <a:buFontTx/>
              <a:buChar char="-"/>
            </a:pPr>
            <a:endParaRPr lang="en-NZ" dirty="0"/>
          </a:p>
          <a:p>
            <a:pPr marL="181240" indent="-181240">
              <a:buFontTx/>
              <a:buChar char="-"/>
            </a:pPr>
            <a:r>
              <a:rPr lang="en-NZ" dirty="0"/>
              <a:t>In Northland sampling was completed around Dargaville on areas grown for kumara, where the issue wasn’t sediment deposition, but rather water inundation for extended periods of time. </a:t>
            </a:r>
          </a:p>
          <a:p>
            <a:pPr marL="181240" indent="-181240">
              <a:buFontTx/>
              <a:buChar char="-"/>
            </a:pPr>
            <a:endParaRPr lang="en-NZ" dirty="0"/>
          </a:p>
          <a:p>
            <a:pPr marL="181240" marR="0" lvl="0" indent="-181240" algn="l" defTabSz="914400" rtl="0" eaLnBrk="1" fontAlgn="auto" latinLnBrk="0" hangingPunct="1">
              <a:lnSpc>
                <a:spcPct val="100000"/>
              </a:lnSpc>
              <a:spcBef>
                <a:spcPts val="0"/>
              </a:spcBef>
              <a:spcAft>
                <a:spcPts val="0"/>
              </a:spcAft>
              <a:buClr>
                <a:srgbClr val="000000"/>
              </a:buClr>
              <a:buSzPts val="1100"/>
              <a:buFontTx/>
              <a:buChar char="-"/>
              <a:tabLst/>
              <a:defRPr/>
            </a:pPr>
            <a:r>
              <a:rPr lang="en-NZ" dirty="0"/>
              <a:t>David and Bryce from GDC completed sampling in Gisborne and Wairoa, we had support from Massey, AgResearch and Plant and Food in sampling Hawke’s Bay, and in Northland Luke Posthuma completed sampling of behalf of Kumara NZ. </a:t>
            </a:r>
          </a:p>
          <a:p>
            <a:pPr marL="181240" indent="-181240">
              <a:buFontTx/>
              <a:buChar char="-"/>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9a73b0a56_0_37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39a73b0a56_0_37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r>
              <a:rPr lang="en-NZ" dirty="0"/>
              <a:t>Following the collection of the baseline data, we decided it would be good to revisit these sites to better understand the change that had occurred in the short term. </a:t>
            </a:r>
          </a:p>
          <a:p>
            <a:pPr marL="158750" indent="0">
              <a:buNone/>
            </a:pPr>
            <a:endParaRPr lang="en-NZ" dirty="0"/>
          </a:p>
          <a:p>
            <a:r>
              <a:rPr lang="en-NZ" dirty="0"/>
              <a:t>These sites were matched by location, sediment texture and sediment depth, but have been managed differently since the event. Most of the sites were previously used for vegetable production, with the addition of one vineyard and one pastoral block.</a:t>
            </a:r>
          </a:p>
          <a:p>
            <a:endParaRPr lang="en-NZ" dirty="0"/>
          </a:p>
          <a:p>
            <a:r>
              <a:rPr lang="en-NZ" dirty="0"/>
              <a:t>Where sites were planted in crop over the summer, we have collected crop yield and quality data from along our established transect. </a:t>
            </a:r>
          </a:p>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3efdf2b1ea_0_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3efdf2b1ea_0_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81240" indent="-181240" defTabSz="966612">
              <a:buFontTx/>
              <a:buChar char="-"/>
              <a:defRPr/>
            </a:pPr>
            <a:r>
              <a:rPr lang="en-NZ" dirty="0"/>
              <a:t>One example is a pair of paddocks close together where &lt;5cm of silty clay loam sediment was deposited. </a:t>
            </a:r>
          </a:p>
          <a:p>
            <a:pPr marL="181240" indent="-181240" defTabSz="966612">
              <a:buFontTx/>
              <a:buChar char="-"/>
              <a:defRPr/>
            </a:pPr>
            <a:endParaRPr lang="en-NZ" dirty="0"/>
          </a:p>
          <a:p>
            <a:pPr marL="181240" indent="-181240" defTabSz="966612">
              <a:buFontTx/>
              <a:buChar char="-"/>
              <a:defRPr/>
            </a:pPr>
            <a:r>
              <a:rPr lang="en-NZ" dirty="0"/>
              <a:t>On Site 1 had the sediment incorporated once the ground had dried out, and a winter cover crop was planted. </a:t>
            </a:r>
          </a:p>
          <a:p>
            <a:pPr marL="181240" indent="-181240" defTabSz="966612">
              <a:buFontTx/>
              <a:buChar char="-"/>
              <a:defRPr/>
            </a:pPr>
            <a:endParaRPr lang="en-NZ" dirty="0"/>
          </a:p>
          <a:p>
            <a:pPr marL="181240" indent="-181240" defTabSz="966612">
              <a:buFontTx/>
              <a:buChar char="-"/>
              <a:defRPr/>
            </a:pPr>
            <a:r>
              <a:rPr lang="en-NZ" dirty="0"/>
              <a:t>Site 2 sediment was left undisturbed on the surface, grass seed was flown on, and cattle grazed through the late winter and spring. </a:t>
            </a:r>
          </a:p>
          <a:p>
            <a:pPr marL="181240" indent="-181240" defTabSz="966612">
              <a:buFontTx/>
              <a:buChar char="-"/>
              <a:defRPr/>
            </a:pPr>
            <a:endParaRPr lang="en-NZ" dirty="0"/>
          </a:p>
          <a:p>
            <a:pPr marL="181240" indent="-181240" defTabSz="966612">
              <a:buFontTx/>
              <a:buChar char="-"/>
              <a:defRPr/>
            </a:pPr>
            <a:r>
              <a:rPr lang="en-NZ" dirty="0"/>
              <a:t>Both sites were planted in beetroot in the spring. The aim with pairing sites is to look at what the outcome of different management has been in to both soil and crop production in different scenarios. </a:t>
            </a:r>
          </a:p>
          <a:p>
            <a:pPr marL="181240" indent="-181240">
              <a:buFontTx/>
              <a:buChar char="-"/>
            </a:pPr>
            <a:endParaRPr lang="en-NZ" dirty="0"/>
          </a:p>
        </p:txBody>
      </p:sp>
    </p:spTree>
    <p:extLst>
      <p:ext uri="{BB962C8B-B14F-4D97-AF65-F5344CB8AC3E}">
        <p14:creationId xmlns:p14="http://schemas.microsoft.com/office/powerpoint/2010/main" val="158910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20725"/>
            <a:ext cx="5065713" cy="2849563"/>
          </a:xfrm>
        </p:spPr>
      </p:sp>
      <p:sp>
        <p:nvSpPr>
          <p:cNvPr id="3" name="Notes Placeholder 2"/>
          <p:cNvSpPr>
            <a:spLocks noGrp="1"/>
          </p:cNvSpPr>
          <p:nvPr>
            <p:ph type="body" idx="1"/>
          </p:nvPr>
        </p:nvSpPr>
        <p:spPr>
          <a:xfrm>
            <a:off x="731520" y="3570288"/>
            <a:ext cx="5852160" cy="5310822"/>
          </a:xfrm>
        </p:spPr>
        <p:txBody>
          <a:bodyPr/>
          <a:lstStyle/>
          <a:p>
            <a:pPr marL="483306" indent="-315491" defTabSz="966612">
              <a:defRPr/>
            </a:pPr>
            <a:r>
              <a:rPr lang="en-NZ" dirty="0"/>
              <a:t>As the saying goes a picture tells a thousand words, so I’m now going to share some photos and a couple of stories from some of the sites we have been following since the flood. </a:t>
            </a:r>
          </a:p>
          <a:p>
            <a:pPr marL="483306" indent="-315491" defTabSz="966612">
              <a:defRPr/>
            </a:pPr>
            <a:endParaRPr lang="en-NZ" dirty="0"/>
          </a:p>
          <a:p>
            <a:pPr marL="483306" indent="-315491" defTabSz="966612">
              <a:defRPr/>
            </a:pPr>
            <a:r>
              <a:rPr lang="en-NZ" dirty="0"/>
              <a:t>This site was one of the first sites we sampled after the Cyclone. Sediment texture was a silty clay loam and was between 3-50cm deep across the 60ha block. </a:t>
            </a:r>
          </a:p>
          <a:p>
            <a:pPr marL="483306" indent="-315491" defTabSz="966612">
              <a:defRPr/>
            </a:pPr>
            <a:endParaRPr lang="en-NZ" dirty="0"/>
          </a:p>
          <a:p>
            <a:pPr marL="483306" indent="-315491" defTabSz="966612">
              <a:defRPr/>
            </a:pPr>
            <a:r>
              <a:rPr lang="en-NZ" dirty="0"/>
              <a:t>This paddock was in sweetcorn where we actually had a nitrate trial set up before it was wiped out by the cyclone. </a:t>
            </a:r>
          </a:p>
          <a:p>
            <a:pPr marL="483306" indent="-315491" defTabSz="966612">
              <a:defRPr/>
            </a:pPr>
            <a:endParaRPr lang="en-NZ" dirty="0"/>
          </a:p>
          <a:p>
            <a:pPr marL="483306" indent="-315491" defTabSz="966612">
              <a:defRPr/>
            </a:pPr>
            <a:r>
              <a:rPr lang="en-NZ" dirty="0"/>
              <a:t>We visited this site three weeks after the cyclone once the water had drained, and we discussed with the grower what they should do. </a:t>
            </a:r>
          </a:p>
          <a:p>
            <a:pPr marL="483306" indent="-315491" defTabSz="966612">
              <a:defRPr/>
            </a:pPr>
            <a:endParaRPr lang="en-NZ" dirty="0"/>
          </a:p>
          <a:p>
            <a:pPr marL="483306" indent="-315491" defTabSz="966612">
              <a:defRPr/>
            </a:pPr>
            <a:r>
              <a:rPr lang="en-NZ" dirty="0"/>
              <a:t>We took a trip back in time to the 1952 study in Gisborne, which as I mentioned, found that over sowing annual ryegrass seed on medium to heavy sediment, where water has subsided, but the sediment was still sloppy was the fastest and most effective way of re-establishing plants. </a:t>
            </a:r>
          </a:p>
          <a:p>
            <a:pPr marL="483306" indent="-315491" defTabSz="966612">
              <a:defRPr/>
            </a:pPr>
            <a:endParaRPr lang="en-NZ" dirty="0"/>
          </a:p>
          <a:p>
            <a:pPr marL="483306" indent="-315491" defTabSz="966612">
              <a:defRPr/>
            </a:pPr>
            <a:r>
              <a:rPr lang="en-NZ" dirty="0"/>
              <a:t>If the sediment is still sloppy the seed will have enough moisture to get going, and the surface is a bit too wet for birds to stand on, so in theory they won’t eat as much of the seed. </a:t>
            </a:r>
          </a:p>
          <a:p>
            <a:pPr marL="483306" indent="-315491" defTabSz="966612">
              <a:defRPr/>
            </a:pPr>
            <a:endParaRPr lang="en-NZ" dirty="0"/>
          </a:p>
          <a:p>
            <a:pPr marL="483306" indent="-315491" defTabSz="966612">
              <a:defRPr/>
            </a:pPr>
            <a:r>
              <a:rPr lang="en-NZ" dirty="0"/>
              <a:t>This grower was understandably a little nervous about spending a whole lot of money on flying seed on at that time, however, took the leap about a week after out meeting. </a:t>
            </a:r>
          </a:p>
        </p:txBody>
      </p:sp>
    </p:spTree>
    <p:extLst>
      <p:ext uri="{BB962C8B-B14F-4D97-AF65-F5344CB8AC3E}">
        <p14:creationId xmlns:p14="http://schemas.microsoft.com/office/powerpoint/2010/main" val="1464018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520" y="4439652"/>
            <a:ext cx="5852160" cy="4441457"/>
          </a:xfrm>
        </p:spPr>
        <p:txBody>
          <a:bodyPr/>
          <a:lstStyle/>
          <a:p>
            <a:r>
              <a:rPr lang="en-NZ" dirty="0"/>
              <a:t>I went back out a couple of weeks later to look at what had germinated. </a:t>
            </a:r>
          </a:p>
          <a:p>
            <a:endParaRPr lang="en-NZ" dirty="0"/>
          </a:p>
          <a:p>
            <a:r>
              <a:rPr lang="en-NZ" dirty="0"/>
              <a:t>Where the sediment was deeper and wetter, the seed germinated on the sediment surface. Where the sediment was drier, the seed germinated mostly in cracks that formed after the sediment started to dry. </a:t>
            </a:r>
          </a:p>
          <a:p>
            <a:pPr marL="158750" indent="0">
              <a:buNone/>
            </a:pPr>
            <a:endParaRPr lang="en-NZ" dirty="0"/>
          </a:p>
          <a:p>
            <a:r>
              <a:rPr lang="en-NZ" dirty="0"/>
              <a:t>3 months after the cyclone things looked quite different. It was possible to walk over pretty much the whole farm, as pumps were reinstated, and grass grew. </a:t>
            </a:r>
          </a:p>
          <a:p>
            <a:endParaRPr lang="en-NZ" dirty="0"/>
          </a:p>
          <a:p>
            <a:r>
              <a:rPr lang="en-NZ" dirty="0"/>
              <a:t>The roots of the annual rye grass were about as long as my forearm in places and had reached down into the original soil below. </a:t>
            </a:r>
          </a:p>
          <a:p>
            <a:endParaRPr lang="en-NZ" dirty="0"/>
          </a:p>
          <a:p>
            <a:r>
              <a:rPr lang="en-NZ" dirty="0"/>
              <a:t>A key benefit of getting something growing as soon as possible was that it gave the grower options. They could probably have cropped the whole farm if they wanted to, however they are in a position where they don’t need to rush back into crop and could potentially leave in pasture for a couple of years. </a:t>
            </a:r>
          </a:p>
          <a:p>
            <a:endParaRPr lang="en-NZ" dirty="0"/>
          </a:p>
          <a:p>
            <a:r>
              <a:rPr lang="en-NZ" dirty="0"/>
              <a:t>They grazed light cattle; cut grass for Baleage and left the soil and sediment largely undisturbed. The managed to drive their irrigator out of the mud and watered the grass over the driest part of summer to keep it growing. The moata started to run out at the end of the summer and was sprayed out and direct drilled into permanent grass. </a:t>
            </a:r>
          </a:p>
          <a:p>
            <a:endParaRPr lang="en-NZ" dirty="0"/>
          </a:p>
        </p:txBody>
      </p:sp>
    </p:spTree>
    <p:extLst>
      <p:ext uri="{BB962C8B-B14F-4D97-AF65-F5344CB8AC3E}">
        <p14:creationId xmlns:p14="http://schemas.microsoft.com/office/powerpoint/2010/main" val="2443688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287338"/>
            <a:ext cx="5092700" cy="2865437"/>
          </a:xfrm>
        </p:spPr>
      </p:sp>
      <p:sp>
        <p:nvSpPr>
          <p:cNvPr id="3" name="Notes Placeholder 2"/>
          <p:cNvSpPr>
            <a:spLocks noGrp="1"/>
          </p:cNvSpPr>
          <p:nvPr>
            <p:ph type="body" idx="1"/>
          </p:nvPr>
        </p:nvSpPr>
        <p:spPr/>
        <p:txBody>
          <a:bodyPr/>
          <a:lstStyle/>
          <a:p>
            <a:r>
              <a:rPr lang="en-NZ" dirty="0"/>
              <a:t>After visiting a few sites after the cyclone, I started to compare the sediment to different types of desserts- you can see that when we did our first VSA it was maybe more of a chocolate mousse consistency, of course much too wet to do a proper VSA, but does show that what was there to start with was a structureless, wet, lump. </a:t>
            </a:r>
          </a:p>
          <a:p>
            <a:endParaRPr lang="en-NZ" dirty="0"/>
          </a:p>
          <a:p>
            <a:r>
              <a:rPr lang="en-NZ" dirty="0"/>
              <a:t>Overtime this has started to look more like soil. In the last photo, the clods on the top of the VSA are the result of biological processes more than anything, as the ground still hadn’t been cultivated. </a:t>
            </a:r>
          </a:p>
          <a:p>
            <a:endParaRPr lang="en-NZ" dirty="0"/>
          </a:p>
          <a:p>
            <a:r>
              <a:rPr lang="en-NZ" dirty="0"/>
              <a:t>The nice thing about this scenario is that it is essentially “what the book said to do” and it was incredible to see it work in practice. And to make a point, we have known what to do with sediment for a long time. </a:t>
            </a:r>
          </a:p>
          <a:p>
            <a:endParaRPr lang="en-NZ" dirty="0"/>
          </a:p>
          <a:p>
            <a:r>
              <a:rPr lang="en-NZ" dirty="0"/>
              <a:t>There were a range of approaches taken after the cyclone, decisions made were based on a range of factors, but there was a lot of land left bare over the winter. Growers who did leave land bare, had fewer options in the following spring, or had to use a lot of horsepower to coerce the sediment into doing what they wanted in the spring. </a:t>
            </a:r>
          </a:p>
          <a:p>
            <a:endParaRPr lang="en-NZ" dirty="0"/>
          </a:p>
          <a:p>
            <a:r>
              <a:rPr lang="en-NZ" dirty="0"/>
              <a:t>The lesson is tried and true, just get something growing as soon as possible!</a:t>
            </a:r>
          </a:p>
          <a:p>
            <a:pPr marL="158750" indent="0">
              <a:buNone/>
            </a:pPr>
            <a:endParaRPr lang="en-NZ" dirty="0"/>
          </a:p>
        </p:txBody>
      </p:sp>
    </p:spTree>
    <p:extLst>
      <p:ext uri="{BB962C8B-B14F-4D97-AF65-F5344CB8AC3E}">
        <p14:creationId xmlns:p14="http://schemas.microsoft.com/office/powerpoint/2010/main" val="638832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6AB69-58BF-29B4-FA6D-B5F9C5ADC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48E7C-8563-ADAF-BA5A-BFAFC2BE1370}"/>
              </a:ext>
            </a:extLst>
          </p:cNvPr>
          <p:cNvSpPr>
            <a:spLocks noGrp="1" noRot="1" noChangeAspect="1"/>
          </p:cNvSpPr>
          <p:nvPr>
            <p:ph type="sldImg"/>
          </p:nvPr>
        </p:nvSpPr>
        <p:spPr>
          <a:xfrm>
            <a:off x="1195388" y="287338"/>
            <a:ext cx="5092700" cy="2865437"/>
          </a:xfrm>
        </p:spPr>
      </p:sp>
      <p:sp>
        <p:nvSpPr>
          <p:cNvPr id="3" name="Notes Placeholder 2">
            <a:extLst>
              <a:ext uri="{FF2B5EF4-FFF2-40B4-BE49-F238E27FC236}">
                <a16:creationId xmlns:a16="http://schemas.microsoft.com/office/drawing/2014/main" id="{340A422E-61FD-B75E-A866-915DA92D21F0}"/>
              </a:ext>
            </a:extLst>
          </p:cNvPr>
          <p:cNvSpPr>
            <a:spLocks noGrp="1"/>
          </p:cNvSpPr>
          <p:nvPr>
            <p:ph type="body" idx="1"/>
          </p:nvPr>
        </p:nvSpPr>
        <p:spPr/>
        <p:txBody>
          <a:bodyPr/>
          <a:lstStyle/>
          <a:p>
            <a:pPr>
              <a:lnSpc>
                <a:spcPct val="150000"/>
              </a:lnSpc>
            </a:pPr>
            <a:r>
              <a:rPr lang="en-NZ" dirty="0"/>
              <a:t>Moving on to the Esk Valley, which is a really interesting scenario as it is an area prone to flooding and deep sediment deposition, like what we saw in 1938. </a:t>
            </a:r>
          </a:p>
          <a:p>
            <a:pPr>
              <a:lnSpc>
                <a:spcPct val="150000"/>
              </a:lnSpc>
            </a:pPr>
            <a:endParaRPr lang="en-NZ" dirty="0"/>
          </a:p>
          <a:p>
            <a:pPr>
              <a:lnSpc>
                <a:spcPct val="150000"/>
              </a:lnSpc>
            </a:pPr>
            <a:r>
              <a:rPr lang="en-NZ" dirty="0"/>
              <a:t>What we have seen in the time since cyclone Gabrielle is a huge effort to remove sediment from impacted areas, which will have come at an enormous financial and energy cost. What we know is the Esk Valley flooded long before Cyclone Gabrielle and it will continue to flood long after. </a:t>
            </a:r>
          </a:p>
          <a:p>
            <a:pPr>
              <a:lnSpc>
                <a:spcPct val="150000"/>
              </a:lnSpc>
            </a:pPr>
            <a:endParaRPr lang="en-NZ" dirty="0"/>
          </a:p>
          <a:p>
            <a:pPr>
              <a:lnSpc>
                <a:spcPct val="150000"/>
              </a:lnSpc>
            </a:pPr>
            <a:r>
              <a:rPr lang="en-NZ" dirty="0"/>
              <a:t>In each of the scenarios on the screen, fine sand was deposited at least one meter deep. None of these farmers had the ability to remove sediment, or just didn’t want to, so they have worked with their new growing surface. </a:t>
            </a:r>
          </a:p>
          <a:p>
            <a:pPr>
              <a:lnSpc>
                <a:spcPct val="150000"/>
              </a:lnSpc>
            </a:pPr>
            <a:endParaRPr lang="en-NZ" dirty="0"/>
          </a:p>
        </p:txBody>
      </p:sp>
    </p:spTree>
    <p:extLst>
      <p:ext uri="{BB962C8B-B14F-4D97-AF65-F5344CB8AC3E}">
        <p14:creationId xmlns:p14="http://schemas.microsoft.com/office/powerpoint/2010/main" val="3421055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8E53-BA80-F154-3CD3-FE9552FBD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B1B7F-86B7-8A69-AB6D-34DAD47C53C5}"/>
              </a:ext>
            </a:extLst>
          </p:cNvPr>
          <p:cNvSpPr>
            <a:spLocks noGrp="1" noRot="1" noChangeAspect="1"/>
          </p:cNvSpPr>
          <p:nvPr>
            <p:ph type="sldImg"/>
          </p:nvPr>
        </p:nvSpPr>
        <p:spPr>
          <a:xfrm>
            <a:off x="1195388" y="287338"/>
            <a:ext cx="5092700" cy="2865437"/>
          </a:xfrm>
        </p:spPr>
      </p:sp>
      <p:sp>
        <p:nvSpPr>
          <p:cNvPr id="3" name="Notes Placeholder 2">
            <a:extLst>
              <a:ext uri="{FF2B5EF4-FFF2-40B4-BE49-F238E27FC236}">
                <a16:creationId xmlns:a16="http://schemas.microsoft.com/office/drawing/2014/main" id="{6CFE8364-DC5F-8797-B510-75CD4B079D25}"/>
              </a:ext>
            </a:extLst>
          </p:cNvPr>
          <p:cNvSpPr>
            <a:spLocks noGrp="1"/>
          </p:cNvSpPr>
          <p:nvPr>
            <p:ph type="body" idx="1"/>
          </p:nvPr>
        </p:nvSpPr>
        <p:spPr/>
        <p:txBody>
          <a:bodyPr/>
          <a:lstStyle/>
          <a:p>
            <a:pPr marL="457200" indent="-298450">
              <a:lnSpc>
                <a:spcPct val="150000"/>
              </a:lnSpc>
            </a:pPr>
            <a:r>
              <a:rPr lang="en-NZ" dirty="0"/>
              <a:t>These photos were taken a bit over a year since those first photos. </a:t>
            </a:r>
          </a:p>
          <a:p>
            <a:pPr marL="457200" indent="-298450">
              <a:lnSpc>
                <a:spcPct val="150000"/>
              </a:lnSpc>
            </a:pPr>
            <a:endParaRPr lang="en-NZ" dirty="0"/>
          </a:p>
          <a:p>
            <a:pPr marL="457200" indent="-298450">
              <a:lnSpc>
                <a:spcPct val="150000"/>
              </a:lnSpc>
            </a:pPr>
            <a:r>
              <a:rPr lang="en-NZ" dirty="0"/>
              <a:t>The pastoral block was immediately drilled with oats and has since had sorghum planted which was grazed with cattle and is now in annual rye grass. They are focusing on increasing organic matter and ensuring there are living roots in the soil to support the soil building process. </a:t>
            </a:r>
          </a:p>
          <a:p>
            <a:pPr>
              <a:lnSpc>
                <a:spcPct val="150000"/>
              </a:lnSpc>
            </a:pPr>
            <a:endParaRPr lang="en-NZ" dirty="0"/>
          </a:p>
          <a:p>
            <a:pPr>
              <a:lnSpc>
                <a:spcPct val="150000"/>
              </a:lnSpc>
            </a:pPr>
            <a:r>
              <a:rPr lang="en-NZ" dirty="0"/>
              <a:t>The vineyard planted plantain, chicory and clover as soon as they could drive between the vines. Initially it was plantain and chicory dominant, until it was grazed in the spring, and the clover was allowed to persist. They pulled the posts up, so they are in line with the new ground height and are now replanting vines that didn’t survive. This is the only Esk site where we found earthworms 18 months on. </a:t>
            </a:r>
          </a:p>
          <a:p>
            <a:pPr>
              <a:lnSpc>
                <a:spcPct val="150000"/>
              </a:lnSpc>
            </a:pPr>
            <a:endParaRPr lang="en-NZ" dirty="0"/>
          </a:p>
          <a:p>
            <a:pPr>
              <a:lnSpc>
                <a:spcPct val="150000"/>
              </a:lnSpc>
            </a:pPr>
            <a:r>
              <a:rPr lang="en-NZ" dirty="0"/>
              <a:t>The cropping farm, at the bottom of the catchment, has very little growing. A large grower was leasing the block until the cyclone, and the block was left too long before planting and was too dry to get anything established. We met up with the owner at this time, he’s in his late 80’s and farmed the block through Bola and another big flood prior to Bola. </a:t>
            </a:r>
          </a:p>
          <a:p>
            <a:pPr>
              <a:lnSpc>
                <a:spcPct val="150000"/>
              </a:lnSpc>
            </a:pPr>
            <a:endParaRPr lang="en-NZ" dirty="0"/>
          </a:p>
          <a:p>
            <a:pPr>
              <a:lnSpc>
                <a:spcPct val="150000"/>
              </a:lnSpc>
            </a:pPr>
            <a:r>
              <a:rPr lang="en-NZ" dirty="0"/>
              <a:t>Despite the block not growing much, he’s of the view that it’s all part of a cycle, and with time the farm will become productive again. The logs left behind have been chipped and will be left to breakdown and then the mulch will be spread back on the land. He’s not in a rush to go back to cash crops, a diverse pasture mix has been planted, and some species are persisting. The main goal is to stabilise the sand. Maybe in a year or two it can be cropped again.</a:t>
            </a:r>
          </a:p>
          <a:p>
            <a:pPr>
              <a:lnSpc>
                <a:spcPct val="150000"/>
              </a:lnSpc>
            </a:pPr>
            <a:endParaRPr lang="en-NZ" dirty="0"/>
          </a:p>
          <a:p>
            <a:pPr>
              <a:lnSpc>
                <a:spcPct val="150000"/>
              </a:lnSpc>
            </a:pPr>
            <a:r>
              <a:rPr lang="en-NZ" dirty="0"/>
              <a:t>My main point here, is there are other options to removing the sediment in this scenario. We have been here before and I’m certain we will be here again! While the sediment is low in nutrients and organic matter, it can eventually grow productively. In rebuilding the Esk Valley, I do think we need to take the lessons from historical events, and perhaps work with the land scape, rather than against it. And again, the biggest lesson, get something growing as soon as possible. </a:t>
            </a:r>
          </a:p>
        </p:txBody>
      </p:sp>
    </p:spTree>
    <p:extLst>
      <p:ext uri="{BB962C8B-B14F-4D97-AF65-F5344CB8AC3E}">
        <p14:creationId xmlns:p14="http://schemas.microsoft.com/office/powerpoint/2010/main" val="3498933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77D0C-B77D-2CC8-514A-C5D5409D6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66430-9F4B-7769-3F6B-DC46F30CD3F1}"/>
              </a:ext>
            </a:extLst>
          </p:cNvPr>
          <p:cNvSpPr>
            <a:spLocks noGrp="1" noRot="1" noChangeAspect="1"/>
          </p:cNvSpPr>
          <p:nvPr>
            <p:ph type="sldImg"/>
          </p:nvPr>
        </p:nvSpPr>
        <p:spPr>
          <a:xfrm>
            <a:off x="1195388" y="287338"/>
            <a:ext cx="5092700" cy="2865437"/>
          </a:xfrm>
        </p:spPr>
      </p:sp>
      <p:sp>
        <p:nvSpPr>
          <p:cNvPr id="3" name="Notes Placeholder 2">
            <a:extLst>
              <a:ext uri="{FF2B5EF4-FFF2-40B4-BE49-F238E27FC236}">
                <a16:creationId xmlns:a16="http://schemas.microsoft.com/office/drawing/2014/main" id="{0C374816-6D26-57F7-3F77-C040CEDB5FE0}"/>
              </a:ext>
            </a:extLst>
          </p:cNvPr>
          <p:cNvSpPr>
            <a:spLocks noGrp="1"/>
          </p:cNvSpPr>
          <p:nvPr>
            <p:ph type="body" idx="1"/>
          </p:nvPr>
        </p:nvSpPr>
        <p:spPr/>
        <p:txBody>
          <a:bodyPr/>
          <a:lstStyle/>
          <a:p>
            <a:pPr marL="457200" indent="-298450">
              <a:lnSpc>
                <a:spcPct val="150000"/>
              </a:lnSpc>
            </a:pPr>
            <a:r>
              <a:rPr lang="en-NZ" dirty="0"/>
              <a:t>I’ve just thrown these photos in as they are interesting to think about. </a:t>
            </a:r>
          </a:p>
          <a:p>
            <a:pPr marL="457200" indent="-298450">
              <a:lnSpc>
                <a:spcPct val="150000"/>
              </a:lnSpc>
            </a:pPr>
            <a:endParaRPr lang="en-NZ" dirty="0"/>
          </a:p>
          <a:p>
            <a:pPr marL="457200" indent="-298450">
              <a:lnSpc>
                <a:spcPct val="150000"/>
              </a:lnSpc>
            </a:pPr>
            <a:r>
              <a:rPr lang="en-NZ" dirty="0"/>
              <a:t>The photo on your left shows an area planted in beetroot, where 5cm of silty sediment was ploughed in. And what you can hopefully see is a pan that has formed about 12cm under the soil surface. So essentially the profile as been inverted and there is quite nice soil on top, and then this incredibly hard pan underneath. Maybe not such an issue for these shallow rooted beets, but possibly an issue for deeper rooted crops. </a:t>
            </a:r>
          </a:p>
          <a:p>
            <a:pPr marL="457200" indent="-298450">
              <a:lnSpc>
                <a:spcPct val="150000"/>
              </a:lnSpc>
            </a:pPr>
            <a:endParaRPr lang="en-NZ" dirty="0"/>
          </a:p>
          <a:p>
            <a:pPr marL="457200" indent="-298450">
              <a:lnSpc>
                <a:spcPct val="150000"/>
              </a:lnSpc>
            </a:pPr>
            <a:r>
              <a:rPr lang="en-NZ" dirty="0"/>
              <a:t>The middle photo shows a grass plant that has been dug up from a sandy site. The thing that impressed me here is the amount of sediment clinging to the roots, I think making up a rhizosheath, so indicates that there is microbial activity happening around the roots, even in sand. </a:t>
            </a:r>
          </a:p>
          <a:p>
            <a:pPr marL="457200" indent="-298450">
              <a:lnSpc>
                <a:spcPct val="150000"/>
              </a:lnSpc>
            </a:pPr>
            <a:endParaRPr lang="en-NZ" dirty="0"/>
          </a:p>
          <a:p>
            <a:pPr marL="457200" indent="-298450">
              <a:lnSpc>
                <a:spcPct val="150000"/>
              </a:lnSpc>
            </a:pPr>
            <a:r>
              <a:rPr lang="en-NZ" dirty="0"/>
              <a:t>The last photo is a paddock growing tomatoes for Wattie’s. This site had 10cm of silt, clay sediment on top, which was incorporated (don’t ask how many passes because it was many passes), however still managed to grow a 100T tomato crop, which is very impressive. </a:t>
            </a:r>
          </a:p>
          <a:p>
            <a:pPr marL="457200" indent="-298450">
              <a:lnSpc>
                <a:spcPct val="150000"/>
              </a:lnSpc>
            </a:pPr>
            <a:endParaRPr lang="en-NZ" dirty="0"/>
          </a:p>
          <a:p>
            <a:pPr marL="457200" indent="-298450">
              <a:lnSpc>
                <a:spcPct val="150000"/>
              </a:lnSpc>
            </a:pPr>
            <a:r>
              <a:rPr lang="en-NZ" dirty="0"/>
              <a:t>My point here is that there is so much happening out in the field, and I think capturing this information is important so we can better understand the impacts of sediment deposition on soil and on different crop types. </a:t>
            </a:r>
          </a:p>
        </p:txBody>
      </p:sp>
    </p:spTree>
    <p:extLst>
      <p:ext uri="{BB962C8B-B14F-4D97-AF65-F5344CB8AC3E}">
        <p14:creationId xmlns:p14="http://schemas.microsoft.com/office/powerpoint/2010/main" val="234372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dd0c7d16c6_0_2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dd0c7d16c6_0_2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81240" indent="-181240">
              <a:buFontTx/>
              <a:buChar char="-"/>
            </a:pPr>
            <a:r>
              <a:rPr lang="en-NZ" dirty="0"/>
              <a:t>Today I will start by discussing some of the previous events that have helped to inform decision making in the weeks after Cyclone Gabrielle. </a:t>
            </a:r>
          </a:p>
          <a:p>
            <a:pPr marL="0" indent="0">
              <a:buNone/>
            </a:pPr>
            <a:endParaRPr lang="en-NZ" dirty="0"/>
          </a:p>
          <a:p>
            <a:pPr marL="181240" indent="-181240">
              <a:buFontTx/>
              <a:buChar char="-"/>
            </a:pPr>
            <a:r>
              <a:rPr lang="en-NZ" dirty="0"/>
              <a:t>I will discuss the Baseline Sampling Project which began shortly after the event, as well as the repeat sampling project we have been working on. </a:t>
            </a:r>
          </a:p>
          <a:p>
            <a:pPr marL="0" indent="0">
              <a:buNone/>
            </a:pPr>
            <a:endParaRPr lang="en-NZ" dirty="0"/>
          </a:p>
          <a:p>
            <a:pPr marL="181240" indent="-181240">
              <a:buFontTx/>
              <a:buChar char="-"/>
            </a:pPr>
            <a:r>
              <a:rPr lang="en-NZ" dirty="0"/>
              <a:t>I will finish up by discussing some examples of the changes we have seen over the last year, share a couple of stories and discuss next steps. </a:t>
            </a:r>
          </a:p>
          <a:p>
            <a:pPr marL="0" indent="0">
              <a:buNone/>
            </a:pPr>
            <a:endParaRPr lang="en-NZ" dirty="0"/>
          </a:p>
          <a:p>
            <a:pPr marL="181240" indent="-181240">
              <a:buFontTx/>
              <a:buChar char="-"/>
            </a:pPr>
            <a:r>
              <a:rPr lang="en-NZ" dirty="0"/>
              <a:t>I do want to highlight that we don’t have the answers, we are still gathering and interpreting data, and there is more work to do before we can draw any conclusions.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DA58F8DD-BE35-98FC-66FC-21D4030387FA}"/>
            </a:ext>
          </a:extLst>
        </p:cNvPr>
        <p:cNvGrpSpPr/>
        <p:nvPr/>
      </p:nvGrpSpPr>
      <p:grpSpPr>
        <a:xfrm>
          <a:off x="0" y="0"/>
          <a:ext cx="0" cy="0"/>
          <a:chOff x="0" y="0"/>
          <a:chExt cx="0" cy="0"/>
        </a:xfrm>
      </p:grpSpPr>
      <p:sp>
        <p:nvSpPr>
          <p:cNvPr id="234" name="Google Shape;234;g139a73b0a56_0_372:notes">
            <a:extLst>
              <a:ext uri="{FF2B5EF4-FFF2-40B4-BE49-F238E27FC236}">
                <a16:creationId xmlns:a16="http://schemas.microsoft.com/office/drawing/2014/main" id="{91FDA86A-484C-AB95-0F32-C7846D04F45A}"/>
              </a:ext>
            </a:extLst>
          </p:cNvPr>
          <p:cNvSpPr>
            <a:spLocks noGrp="1" noRot="1" noChangeAspect="1"/>
          </p:cNvSpPr>
          <p:nvPr>
            <p:ph type="sldImg" idx="2"/>
          </p:nvPr>
        </p:nvSpPr>
        <p:spPr>
          <a:xfrm>
            <a:off x="1190625" y="720725"/>
            <a:ext cx="4452938" cy="2505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39a73b0a56_0_372:notes">
            <a:extLst>
              <a:ext uri="{FF2B5EF4-FFF2-40B4-BE49-F238E27FC236}">
                <a16:creationId xmlns:a16="http://schemas.microsoft.com/office/drawing/2014/main" id="{D5AE3C69-4A77-0164-B64C-3D8F75C66E29}"/>
              </a:ext>
            </a:extLst>
          </p:cNvPr>
          <p:cNvSpPr txBox="1">
            <a:spLocks noGrp="1"/>
          </p:cNvSpPr>
          <p:nvPr>
            <p:ph type="body" idx="1"/>
          </p:nvPr>
        </p:nvSpPr>
        <p:spPr>
          <a:xfrm>
            <a:off x="730726" y="3225800"/>
            <a:ext cx="5852160" cy="5821947"/>
          </a:xfrm>
          <a:prstGeom prst="rect">
            <a:avLst/>
          </a:prstGeom>
        </p:spPr>
        <p:txBody>
          <a:bodyPr spcFirstLastPara="1" wrap="square" lIns="96645" tIns="96645" rIns="96645" bIns="96645" anchor="t" anchorCtr="0">
            <a:noAutofit/>
          </a:bodyPr>
          <a:lstStyle/>
          <a:p>
            <a:pPr marL="171450" indent="-171450">
              <a:buFontTx/>
              <a:buChar char="-"/>
            </a:pPr>
            <a:r>
              <a:rPr lang="en-NZ" dirty="0"/>
              <a:t>So far, we have completed Stage 1 and most of Stage 2 of our project. We will revisit our paired sites in autumn 2025 to see what changes have occurred after 2 years. </a:t>
            </a:r>
          </a:p>
          <a:p>
            <a:pPr marL="171450" indent="-171450">
              <a:buFontTx/>
              <a:buChar char="-"/>
            </a:pPr>
            <a:endParaRPr lang="en-NZ" dirty="0"/>
          </a:p>
          <a:p>
            <a:pPr marL="171450" indent="-171450">
              <a:buFontTx/>
              <a:buChar char="-"/>
            </a:pPr>
            <a:r>
              <a:rPr lang="en-NZ" dirty="0"/>
              <a:t>Stage 3 is a proposed longitudinal study to return to all sites over a 3–5-year period to look a medium to long term changes. This would be a collaborative project with a number of organisations involved. </a:t>
            </a:r>
          </a:p>
          <a:p>
            <a:pPr marL="171450" indent="-171450">
              <a:buFontTx/>
              <a:buChar char="-"/>
            </a:pPr>
            <a:endParaRPr lang="en-NZ" dirty="0"/>
          </a:p>
          <a:p>
            <a:pPr marL="171450" indent="-171450">
              <a:buFontTx/>
              <a:buChar char="-"/>
            </a:pPr>
            <a:r>
              <a:rPr lang="en-NZ" dirty="0"/>
              <a:t>The project work completed to date has looked at the short-term impact. We don’t have a strong understanding of the long-term effects of sediment deposition or of the long-term impacts of different management practices.</a:t>
            </a:r>
          </a:p>
          <a:p>
            <a:pPr marL="171450" indent="-171450">
              <a:buFontTx/>
              <a:buChar char="-"/>
            </a:pPr>
            <a:endParaRPr lang="en-NZ" dirty="0"/>
          </a:p>
          <a:p>
            <a:pPr marL="171450" indent="-171450">
              <a:buFontTx/>
              <a:buChar char="-"/>
            </a:pPr>
            <a:r>
              <a:rPr lang="en-NZ" dirty="0"/>
              <a:t>My last point is that an effort needs to be made to work out how we make sure the data being collected and insights gained after cyclone Gabrielle will be accessible, really quickly the next time this happens. </a:t>
            </a:r>
          </a:p>
          <a:p>
            <a:pPr marL="171450" indent="-171450">
              <a:buFontTx/>
              <a:buChar char="-"/>
            </a:pPr>
            <a:endParaRPr lang="en-NZ" dirty="0"/>
          </a:p>
          <a:p>
            <a:pPr marL="171450" indent="-171450">
              <a:buFontTx/>
              <a:buChar char="-"/>
            </a:pPr>
            <a:r>
              <a:rPr lang="en-NZ" dirty="0"/>
              <a:t>Conversations are underway between many project groups to work towards a solution on how we best collate all of our collective findings, at this stage we are working towards a special edition of a journal.  </a:t>
            </a:r>
          </a:p>
          <a:p>
            <a:pPr marL="171450" indent="-171450">
              <a:buFontTx/>
              <a:buChar char="-"/>
            </a:pPr>
            <a:endParaRPr lang="en-NZ" dirty="0"/>
          </a:p>
          <a:p>
            <a:pPr marL="171450" indent="-171450">
              <a:buFontTx/>
              <a:buChar char="-"/>
            </a:pPr>
            <a:r>
              <a:rPr lang="en-NZ" dirty="0"/>
              <a:t>We caught up with a farmer in Wairoa after the cyclone who said, ‘I farmed through Bola, I know we did something, but I’m buggered if I can remember what I did’. I have trawled though archives and actual garages for months trying to find older studies, and they are out there, and they are valuable, but are bloody hard to find. There are some articles referenced where the title sounds perfect for what I am looking for, but when I have gone looking, I have been told that unless the author is still alive and has a copy, it has been lost to time. Information isn’t that helpful if no one can find it.  </a:t>
            </a:r>
          </a:p>
          <a:p>
            <a:pPr marL="171450" indent="-171450">
              <a:buFontTx/>
              <a:buChar char="-"/>
            </a:pPr>
            <a:endParaRPr lang="en-NZ" dirty="0"/>
          </a:p>
          <a:p>
            <a:pPr marL="171450" indent="-171450">
              <a:buFontTx/>
              <a:buChar char="-"/>
            </a:pPr>
            <a:r>
              <a:rPr lang="en-NZ" dirty="0"/>
              <a:t>We also know a lot and have known a lot about sediment recovery for a long time. How do we make sure we can get the message of “get something growing as soon as possible” to those that need it and provide the resources to do so, as soon as possible, so we can set farmers and growers up for success? </a:t>
            </a:r>
          </a:p>
          <a:p>
            <a:pPr marL="171450" indent="-171450">
              <a:buFontTx/>
              <a:buChar char="-"/>
            </a:pPr>
            <a:endParaRPr lang="en-NZ" dirty="0"/>
          </a:p>
          <a:p>
            <a:pPr marL="171450" indent="-171450">
              <a:buFontTx/>
              <a:buChar char="-"/>
            </a:pPr>
            <a:r>
              <a:rPr lang="en-NZ" dirty="0"/>
              <a:t>There is power in storytelling and passing knowledge onto the next generation. We hope that the work we are doing alongside the other projects run by FAR, Plant and Food and others will help to tell the story of Cyclone Gabrielle on the east coast and leave a legacy for next time. </a:t>
            </a:r>
          </a:p>
          <a:p>
            <a:pPr marL="171450" indent="-171450">
              <a:buFontTx/>
              <a:buChar char="-"/>
            </a:pPr>
            <a:endParaRPr lang="en-NZ" dirty="0"/>
          </a:p>
        </p:txBody>
      </p:sp>
    </p:spTree>
    <p:extLst>
      <p:ext uri="{BB962C8B-B14F-4D97-AF65-F5344CB8AC3E}">
        <p14:creationId xmlns:p14="http://schemas.microsoft.com/office/powerpoint/2010/main" val="2109543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81240" indent="-181240">
              <a:buFontTx/>
              <a:buChar char="-"/>
            </a:pPr>
            <a:r>
              <a:rPr lang="en-NZ" dirty="0"/>
              <a:t>I’d like to acknowledge the support we have had from MPI &amp; Vegetable Research and Innovation in funding this work. An additional thanks to Massey University, AgResearch, Plant and Food Research, Gisborne District council and Luke Posthuma on behalf of Kumara New Zealand in collecting samples from across many impacted areas. </a:t>
            </a:r>
          </a:p>
          <a:p>
            <a:pPr marL="181240" indent="-181240">
              <a:buFontTx/>
              <a:buChar char="-"/>
            </a:pPr>
            <a:endParaRPr lang="en-NZ" dirty="0"/>
          </a:p>
          <a:p>
            <a:pPr marL="181240" indent="-181240">
              <a:buFontTx/>
              <a:buChar char="-"/>
            </a:pPr>
            <a:r>
              <a:rPr lang="en-NZ" dirty="0"/>
              <a:t>I’d also like to acknowledge the farmers and growers who have engaged with this project and allowed us access </a:t>
            </a:r>
            <a:r>
              <a:rPr lang="en-NZ"/>
              <a:t>to their farms.  </a:t>
            </a:r>
            <a:endParaRPr lang="en-NZ" dirty="0"/>
          </a:p>
          <a:p>
            <a:pPr marL="181240" indent="-181240">
              <a:buFontTx/>
              <a:buChar char="-"/>
            </a:pPr>
            <a:endParaRPr lang="en-NZ" dirty="0"/>
          </a:p>
          <a:p>
            <a:pPr marL="181240" indent="-181240">
              <a:buFontTx/>
              <a:buChar char="-"/>
            </a:pPr>
            <a:r>
              <a:rPr lang="en-NZ" dirty="0"/>
              <a:t>A special thanks to Sally Anderson who has been instrumental in securing funding and engaging with product groups to share information.</a:t>
            </a:r>
          </a:p>
          <a:p>
            <a:pPr marL="181240" indent="-181240">
              <a:buFontTx/>
              <a:buChar char="-"/>
            </a:pPr>
            <a:endParaRPr lang="en-NZ" dirty="0"/>
          </a:p>
          <a:p>
            <a:pPr marL="181240" indent="-181240">
              <a:buFontTx/>
              <a:buChar char="-"/>
            </a:pPr>
            <a:r>
              <a:rPr lang="en-NZ" dirty="0"/>
              <a:t>Thank you for being here today. If you have any questions, please feel free to get in touch. </a:t>
            </a:r>
          </a:p>
          <a:p>
            <a:pPr marL="181240" indent="-181240">
              <a:buFontTx/>
              <a:buChar char="-"/>
            </a:pPr>
            <a:endParaRPr lang="en-NZ" dirty="0"/>
          </a:p>
          <a:p>
            <a:pPr marL="181240" indent="-181240">
              <a:buFontTx/>
              <a:buChar char="-"/>
            </a:pPr>
            <a:r>
              <a:rPr lang="en-NZ" dirty="0"/>
              <a:t>There might be a few minutes for questions now?</a:t>
            </a:r>
          </a:p>
          <a:p>
            <a:pPr marL="181240" indent="-181240">
              <a:buFontTx/>
              <a:buChar char="-"/>
            </a:pPr>
            <a:endParaRPr lang="en-NZ" dirty="0"/>
          </a:p>
          <a:p>
            <a:pPr marL="181240" indent="-181240">
              <a:buFontTx/>
              <a:buChar char="-"/>
            </a:pPr>
            <a:endParaRPr lang="en-NZ" dirty="0"/>
          </a:p>
          <a:p>
            <a:pPr marL="0" indent="0">
              <a:buFontTx/>
              <a:buNone/>
            </a:pPr>
            <a:endParaRPr dirty="0"/>
          </a:p>
        </p:txBody>
      </p:sp>
    </p:spTree>
    <p:extLst>
      <p:ext uri="{BB962C8B-B14F-4D97-AF65-F5344CB8AC3E}">
        <p14:creationId xmlns:p14="http://schemas.microsoft.com/office/powerpoint/2010/main" val="411199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3efdf2b1ea_0_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3efdf2b1ea_0_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81240" indent="-181240">
              <a:buFontTx/>
              <a:buChar char="-"/>
            </a:pPr>
            <a:r>
              <a:rPr lang="en-NZ" dirty="0"/>
              <a:t>From my research there are four key extreme weather events that have occurred in the last century that have been integral to our understanding of flood sediment deposition. </a:t>
            </a:r>
          </a:p>
          <a:p>
            <a:pPr marL="181240" indent="-181240">
              <a:buFontTx/>
              <a:buChar char="-"/>
            </a:pPr>
            <a:endParaRPr lang="en-NZ" dirty="0"/>
          </a:p>
          <a:p>
            <a:pPr marL="181240" indent="-181240">
              <a:buFontTx/>
              <a:buChar char="-"/>
            </a:pPr>
            <a:r>
              <a:rPr lang="en-NZ" dirty="0"/>
              <a:t>Notably these are the Esk Valley floods in 1938,  Gisborne floods of 1948, Bola in 1988 and the Southern North Island Flood in 2004. </a:t>
            </a:r>
          </a:p>
          <a:p>
            <a:pPr marL="181240" indent="-181240">
              <a:buFontTx/>
              <a:buChar char="-"/>
            </a:pPr>
            <a:endParaRPr lang="en-NZ" dirty="0"/>
          </a:p>
          <a:p>
            <a:pPr marL="181240" indent="-181240">
              <a:buFontTx/>
              <a:buChar char="-"/>
            </a:pPr>
            <a:r>
              <a:rPr lang="en-NZ" dirty="0"/>
              <a:t>Each of these events saw subsequent studies completed focusing on how to reestablish pasture. </a:t>
            </a:r>
          </a:p>
          <a:p>
            <a:pPr marL="0" indent="0">
              <a:buNone/>
            </a:pPr>
            <a:endParaRPr lang="en-NZ" dirty="0"/>
          </a:p>
          <a:p>
            <a:pPr marL="181240" indent="-181240" defTabSz="966612">
              <a:buFontTx/>
              <a:buChar char="-"/>
              <a:defRPr/>
            </a:pPr>
            <a:r>
              <a:rPr lang="en-NZ" dirty="0"/>
              <a:t>There are numerous studies looking at the erosion and slipping of hill country, but apparently less work on the downstream effects of sediment deposits. </a:t>
            </a:r>
          </a:p>
          <a:p>
            <a:pPr marL="0" indent="0" defTabSz="966612">
              <a:buNone/>
              <a:defRPr/>
            </a:pPr>
            <a:endParaRPr lang="en-NZ" dirty="0"/>
          </a:p>
          <a:p>
            <a:pPr marL="181240" indent="-181240" defTabSz="966612">
              <a:buFontTx/>
              <a:buChar char="-"/>
              <a:defRPr/>
            </a:pPr>
            <a:r>
              <a:rPr lang="en-NZ" dirty="0"/>
              <a:t>A key issue I have had in finding older resources is that there are hard copies in people's garages, articles buried deep in archives, and possibly some information that has been lost in the transformation to digital systems. </a:t>
            </a:r>
          </a:p>
          <a:p>
            <a:pPr marL="0" indent="0">
              <a:buFontTx/>
              <a:buNone/>
            </a:pPr>
            <a:endParaRPr lang="en-NZ" dirty="0"/>
          </a:p>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287338"/>
            <a:ext cx="5092700" cy="2865437"/>
          </a:xfrm>
        </p:spPr>
      </p:sp>
      <p:sp>
        <p:nvSpPr>
          <p:cNvPr id="3" name="Notes Placeholder 2"/>
          <p:cNvSpPr>
            <a:spLocks noGrp="1"/>
          </p:cNvSpPr>
          <p:nvPr>
            <p:ph type="body" idx="1"/>
          </p:nvPr>
        </p:nvSpPr>
        <p:spPr/>
        <p:txBody>
          <a:bodyPr/>
          <a:lstStyle/>
          <a:p>
            <a:r>
              <a:rPr lang="en-NZ" sz="1800" dirty="0">
                <a:effectLst/>
                <a:latin typeface="Calibri" panose="020F0502020204030204" pitchFamily="34" charset="0"/>
                <a:ea typeface="Aptos" panose="020B0004020202020204" pitchFamily="34" charset="0"/>
              </a:rPr>
              <a:t>The 1938 Esk Valley flood is described as a landmark event, which led to subsequent decades of soil conservation efforts in New Zealand. As settlers cleared land to make way for farmland, so began the basic issues of accelerated soil erosion which culminated to devastation in 1938. </a:t>
            </a:r>
          </a:p>
          <a:p>
            <a:endParaRPr lang="en-NZ" sz="1800" dirty="0">
              <a:effectLst/>
              <a:latin typeface="Calibri" panose="020F0502020204030204" pitchFamily="34" charset="0"/>
            </a:endParaRPr>
          </a:p>
          <a:p>
            <a:r>
              <a:rPr lang="en-NZ" sz="1800" dirty="0">
                <a:effectLst/>
                <a:latin typeface="Calibri" panose="020F0502020204030204" pitchFamily="34" charset="0"/>
              </a:rPr>
              <a:t>It’s only in recent months I have stumbled over this article from July of that year, which describes the situation after the ANZAC weekend flooding, bearing remarkable similarities to Cyclone Gabrielle 85 years later. </a:t>
            </a:r>
          </a:p>
          <a:p>
            <a:endParaRPr lang="en-NZ" sz="1800" dirty="0">
              <a:effectLst/>
              <a:latin typeface="Calibri" panose="020F0502020204030204" pitchFamily="34" charset="0"/>
            </a:endParaRPr>
          </a:p>
          <a:p>
            <a:r>
              <a:rPr lang="en-NZ" dirty="0"/>
              <a:t>The event followed significant rainfall which fell in February that year, which caused significant flooding along the east coast. </a:t>
            </a:r>
          </a:p>
          <a:p>
            <a:pPr marL="158750" indent="0">
              <a:buNone/>
            </a:pPr>
            <a:endParaRPr lang="en-NZ" dirty="0"/>
          </a:p>
          <a:p>
            <a:r>
              <a:rPr lang="en-NZ" dirty="0"/>
              <a:t>The silt loading in the flood waters was described as ‘an outstanding phenomenon’ evidenced by the depth of sediment deposits in the lower Esk Valley, where 700 ha of agricultural land was buried. The average depth was 1 meter, with sediment up to 3 meters deep in places, this sediment was predominantly fine sand. </a:t>
            </a:r>
          </a:p>
          <a:p>
            <a:endParaRPr lang="en-NZ" dirty="0"/>
          </a:p>
          <a:p>
            <a:r>
              <a:rPr lang="en-NZ" dirty="0"/>
              <a:t>A flood relief committee was established, and this committee decided that the best course of action would be to regrass as soon as possible, before the silt became too dry. The Department of Agriculture purchased ryegrass and clover seed which was used to resow pastures along the east coast. The surface of the silt was uneven, so tractors and graders were used to level the surface and pull logs into heaps. </a:t>
            </a:r>
          </a:p>
          <a:p>
            <a:endParaRPr lang="en-NZ" dirty="0"/>
          </a:p>
          <a:p>
            <a:r>
              <a:rPr lang="en-NZ" dirty="0"/>
              <a:t>The fact grass was being sown soon after the event was questioned, as it was late autumn, however previous events had shown that regrassing silt once it could be walked on was of value. They knew that regrassing would be unsuccessful after the silt dried out too much, and waiting too long would lead to weed pressure which would be hard to mechanically control now as the sediment was full of debris. </a:t>
            </a:r>
          </a:p>
          <a:p>
            <a:endParaRPr lang="en-NZ" dirty="0"/>
          </a:p>
          <a:p>
            <a:r>
              <a:rPr lang="en-NZ" dirty="0"/>
              <a:t>It was recognised that as the sediment was sandy, there was a risk of it blowing away in the summer, which came true in the summer of 1939. Grass did not easily establish in the sand, and much of what did establish was destroyed by these winds and the resulting windblown sand. </a:t>
            </a:r>
          </a:p>
          <a:p>
            <a:endParaRPr lang="en-NZ" dirty="0"/>
          </a:p>
          <a:p>
            <a:r>
              <a:rPr lang="en-NZ" dirty="0"/>
              <a:t>The impact of this event was so significant it was a major trigger for the 1941 Soil Conservation and Rivers Control Act. </a:t>
            </a:r>
          </a:p>
          <a:p>
            <a:endParaRPr lang="en-NZ" dirty="0"/>
          </a:p>
        </p:txBody>
      </p:sp>
    </p:spTree>
    <p:extLst>
      <p:ext uri="{BB962C8B-B14F-4D97-AF65-F5344CB8AC3E}">
        <p14:creationId xmlns:p14="http://schemas.microsoft.com/office/powerpoint/2010/main" val="42751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B2B28-2D5D-ECC6-A411-751900E25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A590E-6AA3-E2DE-1056-0C438DEE4CF8}"/>
              </a:ext>
            </a:extLst>
          </p:cNvPr>
          <p:cNvSpPr>
            <a:spLocks noGrp="1" noRot="1" noChangeAspect="1"/>
          </p:cNvSpPr>
          <p:nvPr>
            <p:ph type="sldImg"/>
          </p:nvPr>
        </p:nvSpPr>
        <p:spPr>
          <a:xfrm>
            <a:off x="1195388" y="287338"/>
            <a:ext cx="5092700" cy="2865437"/>
          </a:xfrm>
        </p:spPr>
      </p:sp>
      <p:sp>
        <p:nvSpPr>
          <p:cNvPr id="3" name="Notes Placeholder 2">
            <a:extLst>
              <a:ext uri="{FF2B5EF4-FFF2-40B4-BE49-F238E27FC236}">
                <a16:creationId xmlns:a16="http://schemas.microsoft.com/office/drawing/2014/main" id="{C25D8E6E-54CB-2376-8561-626AFE2FC0B3}"/>
              </a:ext>
            </a:extLst>
          </p:cNvPr>
          <p:cNvSpPr>
            <a:spLocks noGrp="1"/>
          </p:cNvSpPr>
          <p:nvPr>
            <p:ph type="body" idx="1"/>
          </p:nvPr>
        </p:nvSpPr>
        <p:spPr/>
        <p:txBody>
          <a:bodyPr/>
          <a:lstStyle/>
          <a:p>
            <a:r>
              <a:rPr lang="en-NZ" dirty="0"/>
              <a:t>After a significant flood in Gisborne in 1948, this study experimented with sowing different pasture species on flood sediments at different intervals after the flooding, as well as looking at the response to fertiliser applications. </a:t>
            </a:r>
          </a:p>
          <a:p>
            <a:endParaRPr lang="en-NZ" dirty="0"/>
          </a:p>
          <a:p>
            <a:r>
              <a:rPr lang="en-NZ" dirty="0"/>
              <a:t>This is one of the earliest studies available which focuses on downstream effects rather than upstream erosion control. </a:t>
            </a:r>
          </a:p>
          <a:p>
            <a:endParaRPr lang="en-NZ" dirty="0"/>
          </a:p>
          <a:p>
            <a:r>
              <a:rPr lang="en-NZ" dirty="0"/>
              <a:t>The study found that oversowing light or sandy sediments is ineffective, and instead this sediment should be cultivated immediately after the flood waters have receded.</a:t>
            </a:r>
          </a:p>
          <a:p>
            <a:endParaRPr lang="en-NZ" dirty="0"/>
          </a:p>
          <a:p>
            <a:r>
              <a:rPr lang="en-NZ" dirty="0"/>
              <a:t>On medium to heavy silts, cultivation won’t be possible until the sediment is fully dry, however seed can be oversown successfully provided the sediment has drained but is still sloppy. </a:t>
            </a:r>
          </a:p>
          <a:p>
            <a:endParaRPr lang="en-NZ" dirty="0"/>
          </a:p>
          <a:p>
            <a:r>
              <a:rPr lang="en-NZ" dirty="0"/>
              <a:t>They identified the use of aerial sowing as an invaluable tool to cover large areas of land with seed. </a:t>
            </a:r>
          </a:p>
          <a:p>
            <a:endParaRPr lang="en-NZ" dirty="0"/>
          </a:p>
          <a:p>
            <a:r>
              <a:rPr lang="en-NZ" dirty="0"/>
              <a:t>Italian and short rotation ryegrass struck the best and grew well over the winter. Perennial ryegrass and red clover struck well but did not persist over the winter. </a:t>
            </a:r>
          </a:p>
          <a:p>
            <a:endParaRPr lang="en-NZ" dirty="0"/>
          </a:p>
          <a:p>
            <a:r>
              <a:rPr lang="en-NZ" dirty="0"/>
              <a:t>They emphasise that oversowing can establish a successful pasture sward, provided the timing is right and the sediment has not fully dried. Sediment texture is an important factor in success as well. </a:t>
            </a:r>
          </a:p>
        </p:txBody>
      </p:sp>
    </p:spTree>
    <p:extLst>
      <p:ext uri="{BB962C8B-B14F-4D97-AF65-F5344CB8AC3E}">
        <p14:creationId xmlns:p14="http://schemas.microsoft.com/office/powerpoint/2010/main" val="98744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14174-C856-04B4-FBF3-5CBE6DC78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D33C4-2A1D-46EE-2B21-8BFA95C4B14A}"/>
              </a:ext>
            </a:extLst>
          </p:cNvPr>
          <p:cNvSpPr>
            <a:spLocks noGrp="1" noRot="1" noChangeAspect="1"/>
          </p:cNvSpPr>
          <p:nvPr>
            <p:ph type="sldImg"/>
          </p:nvPr>
        </p:nvSpPr>
        <p:spPr>
          <a:xfrm>
            <a:off x="1195388" y="287338"/>
            <a:ext cx="5092700" cy="2865437"/>
          </a:xfrm>
        </p:spPr>
      </p:sp>
      <p:sp>
        <p:nvSpPr>
          <p:cNvPr id="3" name="Notes Placeholder 2">
            <a:extLst>
              <a:ext uri="{FF2B5EF4-FFF2-40B4-BE49-F238E27FC236}">
                <a16:creationId xmlns:a16="http://schemas.microsoft.com/office/drawing/2014/main" id="{9FADFEBF-C565-01F3-F750-D2EEB9A802B0}"/>
              </a:ext>
            </a:extLst>
          </p:cNvPr>
          <p:cNvSpPr>
            <a:spLocks noGrp="1"/>
          </p:cNvSpPr>
          <p:nvPr>
            <p:ph type="body" idx="1"/>
          </p:nvPr>
        </p:nvSpPr>
        <p:spPr/>
        <p:txBody>
          <a:bodyPr/>
          <a:lstStyle/>
          <a:p>
            <a:r>
              <a:rPr lang="en-NZ" dirty="0"/>
              <a:t>Gray and Korte extended the 1948 study to specifically look at oversowing on deep, high pH alluvium deposits. </a:t>
            </a:r>
          </a:p>
          <a:p>
            <a:endParaRPr lang="en-NZ" dirty="0"/>
          </a:p>
          <a:p>
            <a:r>
              <a:rPr lang="en-NZ" dirty="0"/>
              <a:t>They discuss that if sediment is less than 10cm deep or sandy, then resowing can be done with minimal issues after cultivation. </a:t>
            </a:r>
          </a:p>
          <a:p>
            <a:endParaRPr lang="en-NZ" dirty="0"/>
          </a:p>
          <a:p>
            <a:r>
              <a:rPr lang="en-NZ" dirty="0"/>
              <a:t>Where sediments were deep or silty, it was more difficult to re-establish pasture. </a:t>
            </a:r>
          </a:p>
          <a:p>
            <a:endParaRPr lang="en-NZ" dirty="0"/>
          </a:p>
          <a:p>
            <a:r>
              <a:rPr lang="en-NZ" dirty="0"/>
              <a:t>They found grasses established well via oversowing, but legumes performed poorly. </a:t>
            </a:r>
          </a:p>
          <a:p>
            <a:endParaRPr lang="en-NZ" dirty="0"/>
          </a:p>
          <a:p>
            <a:r>
              <a:rPr lang="en-NZ" dirty="0"/>
              <a:t>Moata was most vigorous species, and exceeded the growth of all other treatments, even when no fertiliser was applied.</a:t>
            </a:r>
          </a:p>
          <a:p>
            <a:endParaRPr lang="en-NZ" dirty="0"/>
          </a:p>
          <a:p>
            <a:r>
              <a:rPr lang="en-NZ" dirty="0"/>
              <a:t>Applications of DAP did increase performance. </a:t>
            </a:r>
          </a:p>
          <a:p>
            <a:endParaRPr lang="en-NZ" dirty="0"/>
          </a:p>
          <a:p>
            <a:r>
              <a:rPr lang="en-NZ" dirty="0"/>
              <a:t>Concurring with the 1948 study, they concluded that timing is the most important factor for success of reestablishing pastures- it is best after it has been drained but not fully dry. </a:t>
            </a:r>
          </a:p>
        </p:txBody>
      </p:sp>
    </p:spTree>
    <p:extLst>
      <p:ext uri="{BB962C8B-B14F-4D97-AF65-F5344CB8AC3E}">
        <p14:creationId xmlns:p14="http://schemas.microsoft.com/office/powerpoint/2010/main" val="112887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9a73b0a56_0_31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9a73b0a56_0_31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81240" indent="-181240" defTabSz="966612">
              <a:buFontTx/>
              <a:buChar char="-"/>
              <a:defRPr/>
            </a:pPr>
            <a:r>
              <a:rPr lang="en-NZ" dirty="0"/>
              <a:t>Many of you here today will remember the February 2004 Southern North Island Storm which impacted much of this region, I grew up north of here in Kimbolton and remember the floods quite vividly. </a:t>
            </a:r>
          </a:p>
          <a:p>
            <a:pPr marL="181240" indent="-181240" defTabSz="966612">
              <a:buFontTx/>
              <a:buChar char="-"/>
              <a:defRPr/>
            </a:pPr>
            <a:endParaRPr lang="en-NZ" dirty="0"/>
          </a:p>
          <a:p>
            <a:pPr marL="181240" indent="-181240" defTabSz="966612">
              <a:buFontTx/>
              <a:buChar char="-"/>
              <a:defRPr/>
            </a:pPr>
            <a:r>
              <a:rPr lang="en-NZ" dirty="0"/>
              <a:t>Studies following this event collected data from Regrassed sites approximately 10-14 months after the flood. </a:t>
            </a:r>
          </a:p>
          <a:p>
            <a:pPr marL="181240" indent="-181240" defTabSz="966612">
              <a:buFontTx/>
              <a:buChar char="-"/>
              <a:defRPr/>
            </a:pPr>
            <a:endParaRPr lang="en-NZ" dirty="0"/>
          </a:p>
          <a:p>
            <a:pPr marL="181240" indent="-181240" defTabSz="966612">
              <a:buFontTx/>
              <a:buChar char="-"/>
              <a:defRPr/>
            </a:pPr>
            <a:r>
              <a:rPr lang="en-NZ" dirty="0"/>
              <a:t>A key output of these studies was this decision support tool for regrassing. </a:t>
            </a:r>
          </a:p>
          <a:p>
            <a:pPr marL="181240" indent="-181240" defTabSz="966612">
              <a:buFontTx/>
              <a:buChar char="-"/>
              <a:defRPr/>
            </a:pPr>
            <a:endParaRPr lang="en-NZ" dirty="0"/>
          </a:p>
          <a:p>
            <a:pPr marL="181240" indent="-181240" defTabSz="966612">
              <a:buFontTx/>
              <a:buChar char="-"/>
              <a:defRPr/>
            </a:pPr>
            <a:r>
              <a:rPr lang="en-NZ" dirty="0"/>
              <a:t>I have included this image in a lot of presentations, and every time I can hear the audience muttering that it is the world's worst slide. It’s okay, you don’t have to read it!</a:t>
            </a:r>
          </a:p>
          <a:p>
            <a:pPr marL="0" indent="0" defTabSz="966612">
              <a:buNone/>
              <a:defRPr/>
            </a:pPr>
            <a:endParaRPr lang="en-NZ" dirty="0"/>
          </a:p>
          <a:p>
            <a:pPr marL="181240" indent="-181240" defTabSz="966612">
              <a:buFontTx/>
              <a:buChar char="-"/>
              <a:defRPr/>
            </a:pPr>
            <a:r>
              <a:rPr lang="en-NZ" dirty="0"/>
              <a:t>The main considerations when looking at sediment management options are sediment depth and texture, and it is emphasised that farmers should get something growing as soon as possible- something that is on recorded as early as 1938. </a:t>
            </a:r>
          </a:p>
          <a:p>
            <a:pPr marL="181240" indent="-181240" defTabSz="966612">
              <a:buFontTx/>
              <a:buChar char="-"/>
              <a:defRPr/>
            </a:pPr>
            <a:endParaRPr lang="en-NZ" dirty="0"/>
          </a:p>
          <a:p>
            <a:pPr marL="181240" indent="-181240" defTabSz="966612">
              <a:buFontTx/>
              <a:buChar char="-"/>
              <a:defRPr/>
            </a:pPr>
            <a:r>
              <a:rPr lang="en-NZ" dirty="0"/>
              <a:t>It was established as early as 1952 that annual ryegrass, is one of the best options for regrassing silt, and later studies support this. </a:t>
            </a:r>
          </a:p>
          <a:p>
            <a:pPr marL="181240" indent="-181240" defTabSz="966612">
              <a:buFontTx/>
              <a:buChar char="-"/>
              <a:defRPr/>
            </a:pPr>
            <a:endParaRPr lang="en-NZ" dirty="0"/>
          </a:p>
          <a:p>
            <a:pPr marL="181240" indent="-181240" defTabSz="966612">
              <a:buFontTx/>
              <a:buChar char="-"/>
              <a:defRPr/>
            </a:pPr>
            <a:r>
              <a:rPr lang="en-NZ" dirty="0"/>
              <a:t>The information in this tool is great and it was widely used to support decision regrassing for a lot of farmers and growers after Cyclone Gabrielle, 20 years on. </a:t>
            </a:r>
          </a:p>
          <a:p>
            <a:pPr marL="0" indent="0">
              <a:buNone/>
            </a:pPr>
            <a:endParaRPr dirty="0"/>
          </a:p>
        </p:txBody>
      </p:sp>
    </p:spTree>
    <p:extLst>
      <p:ext uri="{BB962C8B-B14F-4D97-AF65-F5344CB8AC3E}">
        <p14:creationId xmlns:p14="http://schemas.microsoft.com/office/powerpoint/2010/main" val="210341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520" y="4321174"/>
            <a:ext cx="5852160" cy="4559935"/>
          </a:xfrm>
        </p:spPr>
        <p:txBody>
          <a:bodyPr/>
          <a:lstStyle/>
          <a:p>
            <a:pPr marL="181240" marR="0" lvl="0" indent="-181240" algn="l" defTabSz="914400" rtl="0" eaLnBrk="1" fontAlgn="auto" latinLnBrk="0" hangingPunct="1">
              <a:lnSpc>
                <a:spcPct val="100000"/>
              </a:lnSpc>
              <a:spcBef>
                <a:spcPts val="0"/>
              </a:spcBef>
              <a:spcAft>
                <a:spcPts val="0"/>
              </a:spcAft>
              <a:buClr>
                <a:srgbClr val="000000"/>
              </a:buClr>
              <a:buSzPts val="1100"/>
              <a:buFontTx/>
              <a:buChar char="-"/>
              <a:tabLst/>
              <a:defRPr/>
            </a:pPr>
            <a:r>
              <a:rPr lang="en-NZ" dirty="0"/>
              <a:t>We know the impact of Cyclone Gabrielle was different to these previous storm events, in that it didn’t just impact pastoral land, it impacted highly productive, versatile soils, which grow a range of permanent tree and vine crops, and field crops.</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NZ" dirty="0"/>
          </a:p>
          <a:p>
            <a:pPr marL="181240" indent="-181240">
              <a:buFontTx/>
              <a:buChar char="-"/>
            </a:pPr>
            <a:r>
              <a:rPr lang="en-NZ" dirty="0"/>
              <a:t>Previous studies focused on how to reestablish pasture, not how to go back to growing high value crops like tomatoes, onions or apples. </a:t>
            </a:r>
          </a:p>
          <a:p>
            <a:pPr marL="181240" indent="-181240">
              <a:buFontTx/>
              <a:buChar char="-"/>
            </a:pPr>
            <a:endParaRPr lang="en-NZ" dirty="0"/>
          </a:p>
          <a:p>
            <a:pPr marL="181240" indent="-181240">
              <a:buFontTx/>
              <a:buChar char="-"/>
            </a:pPr>
            <a:r>
              <a:rPr lang="en-NZ" dirty="0"/>
              <a:t>We want to know how growers can recover from an event like Cyclone Gabrielle, what the ongoing impact to production might be, and what actions can be taken to return to full production.  </a:t>
            </a:r>
          </a:p>
          <a:p>
            <a:pPr marL="181240" indent="-181240">
              <a:buFontTx/>
              <a:buChar char="-"/>
            </a:pPr>
            <a:endParaRPr lang="en-NZ" dirty="0"/>
          </a:p>
          <a:p>
            <a:pPr marL="181240" indent="-181240">
              <a:buFontTx/>
              <a:buChar char="-"/>
            </a:pPr>
            <a:r>
              <a:rPr lang="en-NZ" dirty="0"/>
              <a:t>While Cyclone Gabrielle was a truly devastating event for many people, there is a unique opportunity to learn from this event. </a:t>
            </a:r>
          </a:p>
          <a:p>
            <a:pPr marL="181240" indent="-181240">
              <a:buFontTx/>
              <a:buChar char="-"/>
            </a:pPr>
            <a:endParaRPr lang="en-NZ" dirty="0"/>
          </a:p>
          <a:p>
            <a:pPr marL="181240" indent="-181240">
              <a:buFontTx/>
              <a:buChar char="-"/>
            </a:pPr>
            <a:r>
              <a:rPr lang="en-NZ" dirty="0"/>
              <a:t>On the East Coast we have a ‘living lab’, where we have been trying to gather as much information as we can, to build the knowledge basket, and help in the recovery from this event, but also for the next time this happens. </a:t>
            </a:r>
          </a:p>
          <a:p>
            <a:pPr marL="181240" indent="-181240">
              <a:buFontTx/>
              <a:buChar char="-"/>
            </a:pPr>
            <a:endParaRPr lang="en-NZ" dirty="0"/>
          </a:p>
          <a:p>
            <a:pPr marL="181240" indent="-181240">
              <a:buFontTx/>
              <a:buChar char="-"/>
            </a:pPr>
            <a:r>
              <a:rPr lang="en-NZ" dirty="0"/>
              <a:t>7.30 </a:t>
            </a:r>
          </a:p>
        </p:txBody>
      </p:sp>
      <p:sp>
        <p:nvSpPr>
          <p:cNvPr id="4" name="Slide Number Placeholder 3"/>
          <p:cNvSpPr>
            <a:spLocks noGrp="1"/>
          </p:cNvSpPr>
          <p:nvPr>
            <p:ph type="sldNum" sz="quarter" idx="5"/>
          </p:nvPr>
        </p:nvSpPr>
        <p:spPr/>
        <p:txBody>
          <a:bodyPr lIns="96661" tIns="48331" rIns="96661" bIns="48331"/>
          <a:lstStyle/>
          <a:p>
            <a:fld id="{CD26B89C-6A67-4FED-8767-AC18E27D4C56}" type="slidenum">
              <a:rPr lang="en-NZ" smtClean="0"/>
              <a:t>9</a:t>
            </a:fld>
            <a:endParaRPr lang="en-NZ"/>
          </a:p>
        </p:txBody>
      </p:sp>
    </p:spTree>
    <p:extLst>
      <p:ext uri="{BB962C8B-B14F-4D97-AF65-F5344CB8AC3E}">
        <p14:creationId xmlns:p14="http://schemas.microsoft.com/office/powerpoint/2010/main" val="205173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3efdf2b1ea_0_14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3efdf2b1ea_0_14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483306" marR="0" lvl="0" indent="-315491"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a:t>In the weeks after the event, a consortium of organizations came together to work out how we should approach a study. This included LandWISE, </a:t>
            </a:r>
            <a:r>
              <a:rPr lang="en-NZ" dirty="0"/>
              <a:t>Massey University, AgResearch, Plant and Food Research, Gisborne District council and some of the horticultural product groups. </a:t>
            </a:r>
          </a:p>
          <a:p>
            <a:pPr marL="483306" marR="0" lvl="0" indent="-315491" algn="l" defTabSz="914400" rtl="0" eaLnBrk="1" fontAlgn="auto" latinLnBrk="0" hangingPunct="1">
              <a:lnSpc>
                <a:spcPct val="100000"/>
              </a:lnSpc>
              <a:spcBef>
                <a:spcPts val="0"/>
              </a:spcBef>
              <a:spcAft>
                <a:spcPts val="0"/>
              </a:spcAft>
              <a:buClr>
                <a:srgbClr val="000000"/>
              </a:buClr>
              <a:buSzPts val="1100"/>
              <a:buFontTx/>
              <a:buChar char="-"/>
              <a:tabLst/>
              <a:defRPr/>
            </a:pPr>
            <a:endParaRPr lang="en-NZ" dirty="0"/>
          </a:p>
          <a:p>
            <a:pPr marL="483306" marR="0" lvl="0" indent="-315491" algn="l" defTabSz="914400" rtl="0" eaLnBrk="1" fontAlgn="auto" latinLnBrk="0" hangingPunct="1">
              <a:lnSpc>
                <a:spcPct val="100000"/>
              </a:lnSpc>
              <a:spcBef>
                <a:spcPts val="0"/>
              </a:spcBef>
              <a:spcAft>
                <a:spcPts val="0"/>
              </a:spcAft>
              <a:buClr>
                <a:srgbClr val="000000"/>
              </a:buClr>
              <a:buSzPts val="1100"/>
              <a:buFontTx/>
              <a:buChar char="-"/>
              <a:tabLst/>
              <a:defRPr/>
            </a:pPr>
            <a:r>
              <a:rPr lang="en-NZ" dirty="0"/>
              <a:t>These organisations made resources available internally and went above and beyond to act quickly, engage with landowners and were roped into trudging through the mud to help complete sampling. </a:t>
            </a:r>
          </a:p>
          <a:p>
            <a:pPr marL="167815" indent="0">
              <a:buFontTx/>
              <a:buNone/>
            </a:pPr>
            <a:endParaRPr lang="en-US" dirty="0"/>
          </a:p>
          <a:p>
            <a:pPr marL="483306" indent="-315491">
              <a:buFontTx/>
              <a:buChar char="-"/>
            </a:pPr>
            <a:r>
              <a:rPr lang="en-US" dirty="0"/>
              <a:t>We started with just wanting to look at nutrients and contaminants, however because we were sampling quite soon after the event, we took the opportunity to complete a more detailed analysis measuring physical, chemical and biological properties. </a:t>
            </a:r>
          </a:p>
          <a:p>
            <a:pPr marL="483306" indent="-315491">
              <a:buFontTx/>
              <a:buChar char="-"/>
            </a:pPr>
            <a:endParaRPr lang="en-US" dirty="0"/>
          </a:p>
          <a:p>
            <a:pPr marL="483306" indent="-315491">
              <a:buFontTx/>
              <a:buChar char="-"/>
            </a:pPr>
            <a:r>
              <a:rPr lang="en-US" sz="1800" dirty="0">
                <a:effectLst/>
                <a:latin typeface="Aptos" panose="020B0004020202020204" pitchFamily="34" charset="0"/>
                <a:ea typeface="Times New Roman" panose="02020603050405020304" pitchFamily="18" charset="0"/>
                <a:cs typeface="Aptos" panose="020B0004020202020204" pitchFamily="34" charset="0"/>
              </a:rPr>
              <a:t>This included sediment depth, visual soil assessment, texture and bulk density, nutrient fertility and earthworm species and abundance. At a selected few sites in Hawke’s Bay, we looked for chemical and biological contaminants</a:t>
            </a:r>
          </a:p>
          <a:p>
            <a:pPr marL="167815" indent="0">
              <a:buFontTx/>
              <a:buNone/>
            </a:pPr>
            <a:endParaRPr lang="en-US" dirty="0"/>
          </a:p>
          <a:p>
            <a:pPr marL="483306" indent="-315491">
              <a:buFontTx/>
              <a:buChar char="-"/>
            </a:pPr>
            <a:r>
              <a:rPr lang="en-US" dirty="0"/>
              <a:t>We also collected and froze samples from each site in the hope some environmental DNA testing could be completed- ESR have been able to use some of our frozen samples as part of a food safety project testing for Faecal contaminant sources and listeria. </a:t>
            </a:r>
          </a:p>
        </p:txBody>
      </p:sp>
    </p:spTree>
    <p:extLst>
      <p:ext uri="{BB962C8B-B14F-4D97-AF65-F5344CB8AC3E}">
        <p14:creationId xmlns:p14="http://schemas.microsoft.com/office/powerpoint/2010/main" val="372806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0" y="1124700"/>
            <a:ext cx="9144000" cy="28941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171500" y="1301975"/>
            <a:ext cx="6801000" cy="19059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300"/>
              <a:buFont typeface="Playfair Display"/>
              <a:buNone/>
              <a:defRPr sz="3800" b="1">
                <a:solidFill>
                  <a:schemeClr val="lt1"/>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 name="Google Shape;12;p2"/>
          <p:cNvSpPr txBox="1">
            <a:spLocks noGrp="1"/>
          </p:cNvSpPr>
          <p:nvPr>
            <p:ph type="subTitle" idx="1"/>
          </p:nvPr>
        </p:nvSpPr>
        <p:spPr>
          <a:xfrm>
            <a:off x="1390650" y="3355075"/>
            <a:ext cx="6362700" cy="64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Font typeface="Montserrat Medium"/>
              <a:buNone/>
              <a:defRPr>
                <a:solidFill>
                  <a:schemeClr val="lt1"/>
                </a:solidFill>
                <a:latin typeface="Montserrat Medium"/>
                <a:ea typeface="Montserrat Medium"/>
                <a:cs typeface="Montserrat Medium"/>
                <a:sym typeface="Montserrat Medium"/>
              </a:defRPr>
            </a:lvl1pPr>
            <a:lvl2pPr lvl="1"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2pPr>
            <a:lvl3pPr lvl="2"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3pPr>
            <a:lvl4pPr lvl="3"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4pPr>
            <a:lvl5pPr lvl="4"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5pPr>
            <a:lvl6pPr lvl="5"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6pPr>
            <a:lvl7pPr lvl="6"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7pPr>
            <a:lvl8pPr lvl="7"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8pPr>
            <a:lvl9pPr lvl="8"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9pPr>
          </a:lstStyle>
          <a:p>
            <a:endParaRPr/>
          </a:p>
        </p:txBody>
      </p:sp>
      <p:sp>
        <p:nvSpPr>
          <p:cNvPr id="13" name="Google Shape;13;p2"/>
          <p:cNvSpPr/>
          <p:nvPr userDrawn="1"/>
        </p:nvSpPr>
        <p:spPr>
          <a:xfrm rot="5400000">
            <a:off x="7753050" y="3755238"/>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rot="10800000">
            <a:off x="-150" y="947875"/>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20000"/>
              <a:buNone/>
              <a:defRPr sz="10700">
                <a:solidFill>
                  <a:schemeClr val="accent5"/>
                </a:solidFill>
              </a:defRPr>
            </a:lvl1pPr>
            <a:lvl2pPr lvl="1" algn="ctr">
              <a:spcBef>
                <a:spcPts val="0"/>
              </a:spcBef>
              <a:spcAft>
                <a:spcPts val="0"/>
              </a:spcAft>
              <a:buSzPts val="20000"/>
              <a:buNone/>
              <a:defRPr sz="20000"/>
            </a:lvl2pPr>
            <a:lvl3pPr lvl="2" algn="ctr">
              <a:spcBef>
                <a:spcPts val="0"/>
              </a:spcBef>
              <a:spcAft>
                <a:spcPts val="0"/>
              </a:spcAft>
              <a:buSzPts val="20000"/>
              <a:buNone/>
              <a:defRPr sz="20000"/>
            </a:lvl3pPr>
            <a:lvl4pPr lvl="3" algn="ctr">
              <a:spcBef>
                <a:spcPts val="0"/>
              </a:spcBef>
              <a:spcAft>
                <a:spcPts val="0"/>
              </a:spcAft>
              <a:buSzPts val="20000"/>
              <a:buNone/>
              <a:defRPr sz="20000"/>
            </a:lvl4pPr>
            <a:lvl5pPr lvl="4" algn="ctr">
              <a:spcBef>
                <a:spcPts val="0"/>
              </a:spcBef>
              <a:spcAft>
                <a:spcPts val="0"/>
              </a:spcAft>
              <a:buSzPts val="20000"/>
              <a:buNone/>
              <a:defRPr sz="20000"/>
            </a:lvl5pPr>
            <a:lvl6pPr lvl="5" algn="ctr">
              <a:spcBef>
                <a:spcPts val="0"/>
              </a:spcBef>
              <a:spcAft>
                <a:spcPts val="0"/>
              </a:spcAft>
              <a:buSzPts val="20000"/>
              <a:buNone/>
              <a:defRPr sz="20000"/>
            </a:lvl6pPr>
            <a:lvl7pPr lvl="6" algn="ctr">
              <a:spcBef>
                <a:spcPts val="0"/>
              </a:spcBef>
              <a:spcAft>
                <a:spcPts val="0"/>
              </a:spcAft>
              <a:buSzPts val="20000"/>
              <a:buNone/>
              <a:defRPr sz="20000"/>
            </a:lvl7pPr>
            <a:lvl8pPr lvl="7" algn="ctr">
              <a:spcBef>
                <a:spcPts val="0"/>
              </a:spcBef>
              <a:spcAft>
                <a:spcPts val="0"/>
              </a:spcAft>
              <a:buSzPts val="20000"/>
              <a:buNone/>
              <a:defRPr sz="20000"/>
            </a:lvl8pPr>
            <a:lvl9pPr lvl="8" algn="ctr">
              <a:spcBef>
                <a:spcPts val="0"/>
              </a:spcBef>
              <a:spcAft>
                <a:spcPts val="0"/>
              </a:spcAft>
              <a:buSzPts val="20000"/>
              <a:buNone/>
              <a:defRPr sz="20000"/>
            </a:lvl9pPr>
          </a:lstStyle>
          <a:p>
            <a:r>
              <a:t>xx%</a:t>
            </a:r>
          </a:p>
        </p:txBody>
      </p:sp>
      <p:sp>
        <p:nvSpPr>
          <p:cNvPr id="61" name="Google Shape;61;p11"/>
          <p:cNvSpPr txBox="1">
            <a:spLocks noGrp="1"/>
          </p:cNvSpPr>
          <p:nvPr>
            <p:ph type="body" idx="1"/>
          </p:nvPr>
        </p:nvSpPr>
        <p:spPr>
          <a:xfrm>
            <a:off x="311700" y="3069625"/>
            <a:ext cx="8520600" cy="1300800"/>
          </a:xfrm>
          <a:prstGeom prst="rect">
            <a:avLst/>
          </a:prstGeom>
        </p:spPr>
        <p:txBody>
          <a:bodyPr spcFirstLastPara="1" wrap="square" lIns="91425" tIns="91425" rIns="91425" bIns="91425" anchor="t" anchorCtr="0">
            <a:noAutofit/>
          </a:bodyPr>
          <a:lstStyle>
            <a:lvl1pPr marL="457200" lvl="0" indent="-374650" algn="ctr">
              <a:spcBef>
                <a:spcPts val="0"/>
              </a:spcBef>
              <a:spcAft>
                <a:spcPts val="0"/>
              </a:spcAft>
              <a:buSzPts val="2300"/>
              <a:buChar char="●"/>
              <a:defRPr sz="2300"/>
            </a:lvl1pPr>
            <a:lvl2pPr marL="914400" lvl="1" indent="-349250" algn="ctr">
              <a:spcBef>
                <a:spcPts val="1600"/>
              </a:spcBef>
              <a:spcAft>
                <a:spcPts val="0"/>
              </a:spcAft>
              <a:buSzPts val="1900"/>
              <a:buChar char="○"/>
              <a:defRPr sz="1900"/>
            </a:lvl2pPr>
            <a:lvl3pPr marL="1371600" lvl="2" indent="-349250" algn="ctr">
              <a:spcBef>
                <a:spcPts val="1600"/>
              </a:spcBef>
              <a:spcAft>
                <a:spcPts val="0"/>
              </a:spcAft>
              <a:buSzPts val="1900"/>
              <a:buChar char="■"/>
              <a:defRPr sz="1900"/>
            </a:lvl3pPr>
            <a:lvl4pPr marL="1828800" lvl="3" indent="-349250" algn="ctr">
              <a:spcBef>
                <a:spcPts val="1600"/>
              </a:spcBef>
              <a:spcAft>
                <a:spcPts val="0"/>
              </a:spcAft>
              <a:buSzPts val="1900"/>
              <a:buChar char="●"/>
              <a:defRPr sz="1900"/>
            </a:lvl4pPr>
            <a:lvl5pPr marL="2286000" lvl="4" indent="-349250" algn="ctr">
              <a:spcBef>
                <a:spcPts val="1600"/>
              </a:spcBef>
              <a:spcAft>
                <a:spcPts val="0"/>
              </a:spcAft>
              <a:buSzPts val="1900"/>
              <a:buChar char="○"/>
              <a:defRPr sz="1900"/>
            </a:lvl5pPr>
            <a:lvl6pPr marL="2743200" lvl="5" indent="-349250" algn="ctr">
              <a:spcBef>
                <a:spcPts val="1600"/>
              </a:spcBef>
              <a:spcAft>
                <a:spcPts val="0"/>
              </a:spcAft>
              <a:buSzPts val="1900"/>
              <a:buChar char="■"/>
              <a:defRPr sz="1900"/>
            </a:lvl6pPr>
            <a:lvl7pPr marL="3200400" lvl="6" indent="-349250" algn="ctr">
              <a:spcBef>
                <a:spcPts val="1600"/>
              </a:spcBef>
              <a:spcAft>
                <a:spcPts val="0"/>
              </a:spcAft>
              <a:buSzPts val="1900"/>
              <a:buChar char="●"/>
              <a:defRPr sz="1900"/>
            </a:lvl7pPr>
            <a:lvl8pPr marL="3657600" lvl="7" indent="-349250" algn="ctr">
              <a:spcBef>
                <a:spcPts val="1600"/>
              </a:spcBef>
              <a:spcAft>
                <a:spcPts val="0"/>
              </a:spcAft>
              <a:buSzPts val="1900"/>
              <a:buChar char="○"/>
              <a:defRPr sz="1900"/>
            </a:lvl8pPr>
            <a:lvl9pPr marL="4114800" lvl="8" indent="-349250" algn="ctr">
              <a:spcBef>
                <a:spcPts val="1600"/>
              </a:spcBef>
              <a:spcAft>
                <a:spcPts val="1600"/>
              </a:spcAft>
              <a:buSzPts val="1900"/>
              <a:buChar char="■"/>
              <a:defRPr sz="1900"/>
            </a:lvl9pPr>
          </a:lstStyle>
          <a:p>
            <a:endParaRPr/>
          </a:p>
        </p:txBody>
      </p:sp>
      <p:sp>
        <p:nvSpPr>
          <p:cNvPr id="62" name="Google Shape;6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1"/>
          <p:cNvSpPr/>
          <p:nvPr/>
        </p:nvSpPr>
        <p:spPr>
          <a:xfrm rot="5400000">
            <a:off x="8330700" y="4309775"/>
            <a:ext cx="1007700" cy="7212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2"/>
        <p:cNvGrpSpPr/>
        <p:nvPr/>
      </p:nvGrpSpPr>
      <p:grpSpPr>
        <a:xfrm>
          <a:off x="0" y="0"/>
          <a:ext cx="0" cy="0"/>
          <a:chOff x="0" y="0"/>
          <a:chExt cx="0" cy="0"/>
        </a:xfrm>
      </p:grpSpPr>
      <p:grpSp>
        <p:nvGrpSpPr>
          <p:cNvPr id="193" name="Google Shape;193;p13"/>
          <p:cNvGrpSpPr/>
          <p:nvPr/>
        </p:nvGrpSpPr>
        <p:grpSpPr>
          <a:xfrm>
            <a:off x="-2" y="-71155"/>
            <a:ext cx="9954052" cy="5227298"/>
            <a:chOff x="-2" y="-71155"/>
            <a:chExt cx="9954052" cy="5227298"/>
          </a:xfrm>
        </p:grpSpPr>
        <p:sp>
          <p:nvSpPr>
            <p:cNvPr id="194" name="Google Shape;194;p13"/>
            <p:cNvSpPr/>
            <p:nvPr/>
          </p:nvSpPr>
          <p:spPr>
            <a:xfrm rot="10800000" flipH="1">
              <a:off x="5149125" y="-71155"/>
              <a:ext cx="4804925" cy="5227298"/>
            </a:xfrm>
            <a:custGeom>
              <a:avLst/>
              <a:gdLst/>
              <a:ahLst/>
              <a:cxnLst/>
              <a:rect l="l" t="t" r="r" b="b"/>
              <a:pathLst>
                <a:path w="1338" h="1455" extrusionOk="0">
                  <a:moveTo>
                    <a:pt x="1338" y="0"/>
                  </a:moveTo>
                  <a:cubicBezTo>
                    <a:pt x="574" y="0"/>
                    <a:pt x="574" y="0"/>
                    <a:pt x="574" y="0"/>
                  </a:cubicBezTo>
                  <a:cubicBezTo>
                    <a:pt x="662" y="35"/>
                    <a:pt x="847" y="104"/>
                    <a:pt x="866" y="217"/>
                  </a:cubicBezTo>
                  <a:cubicBezTo>
                    <a:pt x="887" y="348"/>
                    <a:pt x="696" y="377"/>
                    <a:pt x="604" y="388"/>
                  </a:cubicBezTo>
                  <a:cubicBezTo>
                    <a:pt x="446" y="407"/>
                    <a:pt x="273" y="389"/>
                    <a:pt x="147" y="506"/>
                  </a:cubicBezTo>
                  <a:cubicBezTo>
                    <a:pt x="21" y="624"/>
                    <a:pt x="0" y="818"/>
                    <a:pt x="25" y="979"/>
                  </a:cubicBezTo>
                  <a:cubicBezTo>
                    <a:pt x="53" y="1156"/>
                    <a:pt x="181" y="1277"/>
                    <a:pt x="339" y="1349"/>
                  </a:cubicBezTo>
                  <a:cubicBezTo>
                    <a:pt x="467" y="1407"/>
                    <a:pt x="627" y="1454"/>
                    <a:pt x="770" y="1454"/>
                  </a:cubicBezTo>
                  <a:cubicBezTo>
                    <a:pt x="771" y="1454"/>
                    <a:pt x="772" y="1454"/>
                    <a:pt x="773" y="1454"/>
                  </a:cubicBezTo>
                  <a:cubicBezTo>
                    <a:pt x="1338" y="1455"/>
                    <a:pt x="1338" y="1455"/>
                    <a:pt x="1338" y="1455"/>
                  </a:cubicBezTo>
                  <a:cubicBezTo>
                    <a:pt x="1338" y="0"/>
                    <a:pt x="1338" y="0"/>
                    <a:pt x="1338"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3"/>
            <p:cNvSpPr/>
            <p:nvPr/>
          </p:nvSpPr>
          <p:spPr>
            <a:xfrm rot="10800000" flipH="1">
              <a:off x="-2" y="2097230"/>
              <a:ext cx="2900326" cy="3018281"/>
            </a:xfrm>
            <a:custGeom>
              <a:avLst/>
              <a:gdLst/>
              <a:ahLst/>
              <a:cxnLst/>
              <a:rect l="l" t="t" r="r" b="b"/>
              <a:pathLst>
                <a:path w="1399" h="1455" extrusionOk="0">
                  <a:moveTo>
                    <a:pt x="1126" y="0"/>
                  </a:moveTo>
                  <a:cubicBezTo>
                    <a:pt x="0" y="0"/>
                    <a:pt x="0" y="0"/>
                    <a:pt x="0" y="0"/>
                  </a:cubicBezTo>
                  <a:cubicBezTo>
                    <a:pt x="0" y="1455"/>
                    <a:pt x="0" y="1455"/>
                    <a:pt x="0" y="1455"/>
                  </a:cubicBezTo>
                  <a:cubicBezTo>
                    <a:pt x="96" y="1444"/>
                    <a:pt x="193" y="1434"/>
                    <a:pt x="290" y="1424"/>
                  </a:cubicBezTo>
                  <a:cubicBezTo>
                    <a:pt x="445" y="1409"/>
                    <a:pt x="720" y="1331"/>
                    <a:pt x="644" y="1119"/>
                  </a:cubicBezTo>
                  <a:cubicBezTo>
                    <a:pt x="612" y="1029"/>
                    <a:pt x="552" y="948"/>
                    <a:pt x="504" y="867"/>
                  </a:cubicBezTo>
                  <a:cubicBezTo>
                    <a:pt x="466" y="803"/>
                    <a:pt x="420" y="703"/>
                    <a:pt x="455" y="626"/>
                  </a:cubicBezTo>
                  <a:cubicBezTo>
                    <a:pt x="487" y="557"/>
                    <a:pt x="561" y="530"/>
                    <a:pt x="629" y="528"/>
                  </a:cubicBezTo>
                  <a:cubicBezTo>
                    <a:pt x="638" y="528"/>
                    <a:pt x="646" y="528"/>
                    <a:pt x="655" y="528"/>
                  </a:cubicBezTo>
                  <a:cubicBezTo>
                    <a:pt x="734" y="528"/>
                    <a:pt x="813" y="538"/>
                    <a:pt x="893" y="541"/>
                  </a:cubicBezTo>
                  <a:cubicBezTo>
                    <a:pt x="906" y="541"/>
                    <a:pt x="919" y="541"/>
                    <a:pt x="933" y="541"/>
                  </a:cubicBezTo>
                  <a:cubicBezTo>
                    <a:pt x="1008" y="541"/>
                    <a:pt x="1086" y="533"/>
                    <a:pt x="1158" y="508"/>
                  </a:cubicBezTo>
                  <a:cubicBezTo>
                    <a:pt x="1212" y="490"/>
                    <a:pt x="1264" y="457"/>
                    <a:pt x="1297" y="407"/>
                  </a:cubicBezTo>
                  <a:cubicBezTo>
                    <a:pt x="1399" y="255"/>
                    <a:pt x="1274" y="60"/>
                    <a:pt x="1131" y="5"/>
                  </a:cubicBezTo>
                  <a:cubicBezTo>
                    <a:pt x="1131" y="5"/>
                    <a:pt x="1129" y="2"/>
                    <a:pt x="1126" y="0"/>
                  </a:cubicBezTo>
                </a:path>
              </a:pathLst>
            </a:custGeom>
            <a:solidFill>
              <a:srgbClr val="2E57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6" name="Google Shape;196;p13"/>
          <p:cNvGrpSpPr/>
          <p:nvPr/>
        </p:nvGrpSpPr>
        <p:grpSpPr>
          <a:xfrm>
            <a:off x="-330387" y="-253907"/>
            <a:ext cx="9343575" cy="5463922"/>
            <a:chOff x="-330387" y="-253907"/>
            <a:chExt cx="9343575" cy="5463922"/>
          </a:xfrm>
        </p:grpSpPr>
        <p:grpSp>
          <p:nvGrpSpPr>
            <p:cNvPr id="197" name="Google Shape;197;p13"/>
            <p:cNvGrpSpPr/>
            <p:nvPr/>
          </p:nvGrpSpPr>
          <p:grpSpPr>
            <a:xfrm rot="10800000" flipH="1">
              <a:off x="7840082" y="4256286"/>
              <a:ext cx="1173106" cy="953729"/>
              <a:chOff x="8455025" y="3168650"/>
              <a:chExt cx="1001713" cy="814388"/>
            </a:xfrm>
          </p:grpSpPr>
          <p:sp>
            <p:nvSpPr>
              <p:cNvPr id="198" name="Google Shape;198;p13"/>
              <p:cNvSpPr/>
              <p:nvPr/>
            </p:nvSpPr>
            <p:spPr>
              <a:xfrm>
                <a:off x="9048750" y="3513138"/>
                <a:ext cx="407988" cy="469900"/>
              </a:xfrm>
              <a:custGeom>
                <a:avLst/>
                <a:gdLst/>
                <a:ahLst/>
                <a:cxnLst/>
                <a:rect l="l" t="t" r="r" b="b"/>
                <a:pathLst>
                  <a:path w="257" h="296" extrusionOk="0">
                    <a:moveTo>
                      <a:pt x="129" y="296"/>
                    </a:moveTo>
                    <a:lnTo>
                      <a:pt x="0" y="221"/>
                    </a:lnTo>
                    <a:lnTo>
                      <a:pt x="0" y="74"/>
                    </a:lnTo>
                    <a:lnTo>
                      <a:pt x="129" y="0"/>
                    </a:lnTo>
                    <a:lnTo>
                      <a:pt x="257" y="74"/>
                    </a:lnTo>
                    <a:lnTo>
                      <a:pt x="257" y="221"/>
                    </a:lnTo>
                    <a:lnTo>
                      <a:pt x="129" y="296"/>
                    </a:lnTo>
                    <a:close/>
                    <a:moveTo>
                      <a:pt x="7" y="218"/>
                    </a:moveTo>
                    <a:lnTo>
                      <a:pt x="129" y="288"/>
                    </a:lnTo>
                    <a:lnTo>
                      <a:pt x="250" y="218"/>
                    </a:lnTo>
                    <a:lnTo>
                      <a:pt x="250" y="78"/>
                    </a:lnTo>
                    <a:lnTo>
                      <a:pt x="129" y="7"/>
                    </a:lnTo>
                    <a:lnTo>
                      <a:pt x="7" y="78"/>
                    </a:lnTo>
                    <a:lnTo>
                      <a:pt x="7" y="21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3"/>
              <p:cNvSpPr/>
              <p:nvPr/>
            </p:nvSpPr>
            <p:spPr>
              <a:xfrm>
                <a:off x="8455025" y="3168650"/>
                <a:ext cx="407988" cy="469900"/>
              </a:xfrm>
              <a:custGeom>
                <a:avLst/>
                <a:gdLst/>
                <a:ahLst/>
                <a:cxnLst/>
                <a:rect l="l" t="t" r="r" b="b"/>
                <a:pathLst>
                  <a:path w="257" h="296" extrusionOk="0">
                    <a:moveTo>
                      <a:pt x="128" y="296"/>
                    </a:moveTo>
                    <a:lnTo>
                      <a:pt x="0" y="222"/>
                    </a:lnTo>
                    <a:lnTo>
                      <a:pt x="0" y="73"/>
                    </a:lnTo>
                    <a:lnTo>
                      <a:pt x="128" y="0"/>
                    </a:lnTo>
                    <a:lnTo>
                      <a:pt x="257" y="73"/>
                    </a:lnTo>
                    <a:lnTo>
                      <a:pt x="257" y="222"/>
                    </a:lnTo>
                    <a:lnTo>
                      <a:pt x="128" y="296"/>
                    </a:lnTo>
                    <a:close/>
                    <a:moveTo>
                      <a:pt x="7" y="218"/>
                    </a:moveTo>
                    <a:lnTo>
                      <a:pt x="128" y="287"/>
                    </a:lnTo>
                    <a:lnTo>
                      <a:pt x="250" y="218"/>
                    </a:lnTo>
                    <a:lnTo>
                      <a:pt x="250" y="78"/>
                    </a:lnTo>
                    <a:lnTo>
                      <a:pt x="128" y="8"/>
                    </a:lnTo>
                    <a:lnTo>
                      <a:pt x="7" y="78"/>
                    </a:lnTo>
                    <a:lnTo>
                      <a:pt x="7" y="21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3"/>
              <p:cNvSpPr/>
              <p:nvPr/>
            </p:nvSpPr>
            <p:spPr>
              <a:xfrm>
                <a:off x="8853488" y="3513138"/>
                <a:ext cx="206375" cy="347663"/>
              </a:xfrm>
              <a:custGeom>
                <a:avLst/>
                <a:gdLst/>
                <a:ahLst/>
                <a:cxnLst/>
                <a:rect l="l" t="t" r="r" b="b"/>
                <a:pathLst>
                  <a:path w="130" h="219" extrusionOk="0">
                    <a:moveTo>
                      <a:pt x="130" y="219"/>
                    </a:moveTo>
                    <a:lnTo>
                      <a:pt x="123" y="219"/>
                    </a:lnTo>
                    <a:lnTo>
                      <a:pt x="123" y="78"/>
                    </a:lnTo>
                    <a:lnTo>
                      <a:pt x="0" y="6"/>
                    </a:lnTo>
                    <a:lnTo>
                      <a:pt x="4" y="0"/>
                    </a:lnTo>
                    <a:lnTo>
                      <a:pt x="130" y="74"/>
                    </a:lnTo>
                    <a:lnTo>
                      <a:pt x="130" y="2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 name="Google Shape;201;p13"/>
            <p:cNvGrpSpPr/>
            <p:nvPr/>
          </p:nvGrpSpPr>
          <p:grpSpPr>
            <a:xfrm rot="5400000" flipH="1">
              <a:off x="-601850" y="17556"/>
              <a:ext cx="1590675" cy="1047750"/>
              <a:chOff x="8650288" y="520700"/>
              <a:chExt cx="1590675" cy="1047750"/>
            </a:xfrm>
          </p:grpSpPr>
          <p:sp>
            <p:nvSpPr>
              <p:cNvPr id="202" name="Google Shape;202;p13"/>
              <p:cNvSpPr/>
              <p:nvPr/>
            </p:nvSpPr>
            <p:spPr>
              <a:xfrm>
                <a:off x="9437688" y="520700"/>
                <a:ext cx="404813" cy="349250"/>
              </a:xfrm>
              <a:custGeom>
                <a:avLst/>
                <a:gdLst/>
                <a:ahLst/>
                <a:cxnLst/>
                <a:rect l="l" t="t" r="r" b="b"/>
                <a:pathLst>
                  <a:path w="255" h="220" extrusionOk="0">
                    <a:moveTo>
                      <a:pt x="128" y="220"/>
                    </a:moveTo>
                    <a:lnTo>
                      <a:pt x="0" y="147"/>
                    </a:lnTo>
                    <a:lnTo>
                      <a:pt x="0" y="0"/>
                    </a:lnTo>
                    <a:lnTo>
                      <a:pt x="7" y="0"/>
                    </a:lnTo>
                    <a:lnTo>
                      <a:pt x="7" y="142"/>
                    </a:lnTo>
                    <a:lnTo>
                      <a:pt x="128" y="213"/>
                    </a:lnTo>
                    <a:lnTo>
                      <a:pt x="252" y="141"/>
                    </a:lnTo>
                    <a:lnTo>
                      <a:pt x="255" y="148"/>
                    </a:lnTo>
                    <a:lnTo>
                      <a:pt x="128" y="22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3"/>
              <p:cNvSpPr/>
              <p:nvPr/>
            </p:nvSpPr>
            <p:spPr>
              <a:xfrm>
                <a:off x="9239250" y="746125"/>
                <a:ext cx="406400" cy="471488"/>
              </a:xfrm>
              <a:custGeom>
                <a:avLst/>
                <a:gdLst/>
                <a:ahLst/>
                <a:cxnLst/>
                <a:rect l="l" t="t" r="r" b="b"/>
                <a:pathLst>
                  <a:path w="256" h="297" extrusionOk="0">
                    <a:moveTo>
                      <a:pt x="128" y="297"/>
                    </a:moveTo>
                    <a:lnTo>
                      <a:pt x="0" y="223"/>
                    </a:lnTo>
                    <a:lnTo>
                      <a:pt x="0" y="74"/>
                    </a:lnTo>
                    <a:lnTo>
                      <a:pt x="128" y="0"/>
                    </a:lnTo>
                    <a:lnTo>
                      <a:pt x="256" y="74"/>
                    </a:lnTo>
                    <a:lnTo>
                      <a:pt x="256" y="223"/>
                    </a:lnTo>
                    <a:lnTo>
                      <a:pt x="128" y="297"/>
                    </a:lnTo>
                    <a:close/>
                    <a:moveTo>
                      <a:pt x="6" y="219"/>
                    </a:moveTo>
                    <a:lnTo>
                      <a:pt x="128" y="288"/>
                    </a:lnTo>
                    <a:lnTo>
                      <a:pt x="249" y="219"/>
                    </a:lnTo>
                    <a:lnTo>
                      <a:pt x="249" y="78"/>
                    </a:lnTo>
                    <a:lnTo>
                      <a:pt x="128" y="9"/>
                    </a:lnTo>
                    <a:lnTo>
                      <a:pt x="6" y="78"/>
                    </a:lnTo>
                    <a:lnTo>
                      <a:pt x="6" y="2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3"/>
              <p:cNvSpPr/>
              <p:nvPr/>
            </p:nvSpPr>
            <p:spPr>
              <a:xfrm>
                <a:off x="8650288" y="1098550"/>
                <a:ext cx="406400" cy="469900"/>
              </a:xfrm>
              <a:custGeom>
                <a:avLst/>
                <a:gdLst/>
                <a:ahLst/>
                <a:cxnLst/>
                <a:rect l="l" t="t" r="r" b="b"/>
                <a:pathLst>
                  <a:path w="256" h="296" extrusionOk="0">
                    <a:moveTo>
                      <a:pt x="129" y="296"/>
                    </a:moveTo>
                    <a:lnTo>
                      <a:pt x="0" y="222"/>
                    </a:lnTo>
                    <a:lnTo>
                      <a:pt x="0" y="74"/>
                    </a:lnTo>
                    <a:lnTo>
                      <a:pt x="129" y="0"/>
                    </a:lnTo>
                    <a:lnTo>
                      <a:pt x="256" y="74"/>
                    </a:lnTo>
                    <a:lnTo>
                      <a:pt x="256" y="222"/>
                    </a:lnTo>
                    <a:lnTo>
                      <a:pt x="129" y="296"/>
                    </a:lnTo>
                    <a:close/>
                    <a:moveTo>
                      <a:pt x="7" y="218"/>
                    </a:moveTo>
                    <a:lnTo>
                      <a:pt x="129" y="288"/>
                    </a:lnTo>
                    <a:lnTo>
                      <a:pt x="250" y="218"/>
                    </a:lnTo>
                    <a:lnTo>
                      <a:pt x="250" y="78"/>
                    </a:lnTo>
                    <a:lnTo>
                      <a:pt x="129" y="8"/>
                    </a:lnTo>
                    <a:lnTo>
                      <a:pt x="7" y="78"/>
                    </a:lnTo>
                    <a:lnTo>
                      <a:pt x="7" y="21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3"/>
              <p:cNvSpPr/>
              <p:nvPr/>
            </p:nvSpPr>
            <p:spPr>
              <a:xfrm>
                <a:off x="9832975" y="1090613"/>
                <a:ext cx="407988" cy="471488"/>
              </a:xfrm>
              <a:custGeom>
                <a:avLst/>
                <a:gdLst/>
                <a:ahLst/>
                <a:cxnLst/>
                <a:rect l="l" t="t" r="r" b="b"/>
                <a:pathLst>
                  <a:path w="257" h="297" extrusionOk="0">
                    <a:moveTo>
                      <a:pt x="129" y="297"/>
                    </a:moveTo>
                    <a:lnTo>
                      <a:pt x="0" y="222"/>
                    </a:lnTo>
                    <a:lnTo>
                      <a:pt x="0" y="75"/>
                    </a:lnTo>
                    <a:lnTo>
                      <a:pt x="129" y="0"/>
                    </a:lnTo>
                    <a:lnTo>
                      <a:pt x="257" y="75"/>
                    </a:lnTo>
                    <a:lnTo>
                      <a:pt x="257" y="222"/>
                    </a:lnTo>
                    <a:lnTo>
                      <a:pt x="129" y="297"/>
                    </a:lnTo>
                    <a:close/>
                    <a:moveTo>
                      <a:pt x="8" y="218"/>
                    </a:moveTo>
                    <a:lnTo>
                      <a:pt x="129" y="289"/>
                    </a:lnTo>
                    <a:lnTo>
                      <a:pt x="250" y="218"/>
                    </a:lnTo>
                    <a:lnTo>
                      <a:pt x="250" y="79"/>
                    </a:lnTo>
                    <a:lnTo>
                      <a:pt x="129" y="8"/>
                    </a:lnTo>
                    <a:lnTo>
                      <a:pt x="8" y="79"/>
                    </a:lnTo>
                    <a:lnTo>
                      <a:pt x="8" y="21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3"/>
              <p:cNvSpPr/>
              <p:nvPr/>
            </p:nvSpPr>
            <p:spPr>
              <a:xfrm>
                <a:off x="9048750" y="866775"/>
                <a:ext cx="207963" cy="349250"/>
              </a:xfrm>
              <a:custGeom>
                <a:avLst/>
                <a:gdLst/>
                <a:ahLst/>
                <a:cxnLst/>
                <a:rect l="l" t="t" r="r" b="b"/>
                <a:pathLst>
                  <a:path w="131" h="220" extrusionOk="0">
                    <a:moveTo>
                      <a:pt x="4" y="220"/>
                    </a:moveTo>
                    <a:lnTo>
                      <a:pt x="0" y="213"/>
                    </a:lnTo>
                    <a:lnTo>
                      <a:pt x="123" y="143"/>
                    </a:lnTo>
                    <a:lnTo>
                      <a:pt x="123" y="0"/>
                    </a:lnTo>
                    <a:lnTo>
                      <a:pt x="131" y="0"/>
                    </a:lnTo>
                    <a:lnTo>
                      <a:pt x="131" y="147"/>
                    </a:lnTo>
                    <a:lnTo>
                      <a:pt x="4" y="22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3"/>
              <p:cNvSpPr/>
              <p:nvPr/>
            </p:nvSpPr>
            <p:spPr>
              <a:xfrm>
                <a:off x="8651875" y="876300"/>
                <a:ext cx="207963" cy="347663"/>
              </a:xfrm>
              <a:custGeom>
                <a:avLst/>
                <a:gdLst/>
                <a:ahLst/>
                <a:cxnLst/>
                <a:rect l="l" t="t" r="r" b="b"/>
                <a:pathLst>
                  <a:path w="131" h="219" extrusionOk="0">
                    <a:moveTo>
                      <a:pt x="4" y="219"/>
                    </a:moveTo>
                    <a:lnTo>
                      <a:pt x="0" y="213"/>
                    </a:lnTo>
                    <a:lnTo>
                      <a:pt x="123" y="142"/>
                    </a:lnTo>
                    <a:lnTo>
                      <a:pt x="123" y="0"/>
                    </a:lnTo>
                    <a:lnTo>
                      <a:pt x="131" y="0"/>
                    </a:lnTo>
                    <a:lnTo>
                      <a:pt x="131" y="146"/>
                    </a:lnTo>
                    <a:lnTo>
                      <a:pt x="4" y="2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3"/>
              <p:cNvSpPr/>
              <p:nvPr/>
            </p:nvSpPr>
            <p:spPr>
              <a:xfrm>
                <a:off x="9634538" y="866775"/>
                <a:ext cx="207963" cy="349250"/>
              </a:xfrm>
              <a:custGeom>
                <a:avLst/>
                <a:gdLst/>
                <a:ahLst/>
                <a:cxnLst/>
                <a:rect l="l" t="t" r="r" b="b"/>
                <a:pathLst>
                  <a:path w="131" h="220" extrusionOk="0">
                    <a:moveTo>
                      <a:pt x="128" y="220"/>
                    </a:moveTo>
                    <a:lnTo>
                      <a:pt x="0" y="147"/>
                    </a:lnTo>
                    <a:lnTo>
                      <a:pt x="0" y="0"/>
                    </a:lnTo>
                    <a:lnTo>
                      <a:pt x="7" y="0"/>
                    </a:lnTo>
                    <a:lnTo>
                      <a:pt x="7" y="143"/>
                    </a:lnTo>
                    <a:lnTo>
                      <a:pt x="131" y="213"/>
                    </a:lnTo>
                    <a:lnTo>
                      <a:pt x="128" y="22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09" name="Google Shape;20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0" name="Google Shape;210;p13"/>
          <p:cNvSpPr txBox="1">
            <a:spLocks noGrp="1"/>
          </p:cNvSpPr>
          <p:nvPr>
            <p:ph type="title" idx="2"/>
          </p:nvPr>
        </p:nvSpPr>
        <p:spPr>
          <a:xfrm>
            <a:off x="1690851" y="1486575"/>
            <a:ext cx="24141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1" name="Google Shape;211;p13"/>
          <p:cNvSpPr txBox="1">
            <a:spLocks noGrp="1"/>
          </p:cNvSpPr>
          <p:nvPr>
            <p:ph type="title" idx="3"/>
          </p:nvPr>
        </p:nvSpPr>
        <p:spPr>
          <a:xfrm>
            <a:off x="6009900" y="1486575"/>
            <a:ext cx="24141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2" name="Google Shape;212;p13"/>
          <p:cNvSpPr txBox="1">
            <a:spLocks noGrp="1"/>
          </p:cNvSpPr>
          <p:nvPr>
            <p:ph type="subTitle" idx="1"/>
          </p:nvPr>
        </p:nvSpPr>
        <p:spPr>
          <a:xfrm>
            <a:off x="1690852" y="2186175"/>
            <a:ext cx="2414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13" name="Google Shape;213;p13"/>
          <p:cNvSpPr txBox="1">
            <a:spLocks noGrp="1"/>
          </p:cNvSpPr>
          <p:nvPr>
            <p:ph type="subTitle" idx="4"/>
          </p:nvPr>
        </p:nvSpPr>
        <p:spPr>
          <a:xfrm>
            <a:off x="6009902" y="2186175"/>
            <a:ext cx="2414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14" name="Google Shape;214;p13"/>
          <p:cNvSpPr txBox="1">
            <a:spLocks noGrp="1"/>
          </p:cNvSpPr>
          <p:nvPr>
            <p:ph type="title" idx="5"/>
          </p:nvPr>
        </p:nvSpPr>
        <p:spPr>
          <a:xfrm>
            <a:off x="1690851" y="3109050"/>
            <a:ext cx="24141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5" name="Google Shape;215;p13"/>
          <p:cNvSpPr txBox="1">
            <a:spLocks noGrp="1"/>
          </p:cNvSpPr>
          <p:nvPr>
            <p:ph type="title" idx="6"/>
          </p:nvPr>
        </p:nvSpPr>
        <p:spPr>
          <a:xfrm>
            <a:off x="6009900" y="3109050"/>
            <a:ext cx="24141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6" name="Google Shape;216;p13"/>
          <p:cNvSpPr txBox="1">
            <a:spLocks noGrp="1"/>
          </p:cNvSpPr>
          <p:nvPr>
            <p:ph type="subTitle" idx="7"/>
          </p:nvPr>
        </p:nvSpPr>
        <p:spPr>
          <a:xfrm>
            <a:off x="1690879" y="3808650"/>
            <a:ext cx="2414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17" name="Google Shape;217;p13"/>
          <p:cNvSpPr txBox="1">
            <a:spLocks noGrp="1"/>
          </p:cNvSpPr>
          <p:nvPr>
            <p:ph type="subTitle" idx="8"/>
          </p:nvPr>
        </p:nvSpPr>
        <p:spPr>
          <a:xfrm>
            <a:off x="6009906" y="3808650"/>
            <a:ext cx="2414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18" name="Google Shape;218;p13"/>
          <p:cNvSpPr txBox="1">
            <a:spLocks noGrp="1"/>
          </p:cNvSpPr>
          <p:nvPr>
            <p:ph type="title" idx="9" hasCustomPrompt="1"/>
          </p:nvPr>
        </p:nvSpPr>
        <p:spPr>
          <a:xfrm>
            <a:off x="723035" y="1734820"/>
            <a:ext cx="775800" cy="775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19" name="Google Shape;219;p13"/>
          <p:cNvSpPr txBox="1">
            <a:spLocks noGrp="1"/>
          </p:cNvSpPr>
          <p:nvPr>
            <p:ph type="title" idx="13" hasCustomPrompt="1"/>
          </p:nvPr>
        </p:nvSpPr>
        <p:spPr>
          <a:xfrm>
            <a:off x="723035" y="3357295"/>
            <a:ext cx="775800" cy="775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20" name="Google Shape;220;p13"/>
          <p:cNvSpPr txBox="1">
            <a:spLocks noGrp="1"/>
          </p:cNvSpPr>
          <p:nvPr>
            <p:ph type="title" idx="14" hasCustomPrompt="1"/>
          </p:nvPr>
        </p:nvSpPr>
        <p:spPr>
          <a:xfrm>
            <a:off x="5042210" y="1734820"/>
            <a:ext cx="775800" cy="775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21" name="Google Shape;221;p13"/>
          <p:cNvSpPr txBox="1">
            <a:spLocks noGrp="1"/>
          </p:cNvSpPr>
          <p:nvPr>
            <p:ph type="title" idx="15" hasCustomPrompt="1"/>
          </p:nvPr>
        </p:nvSpPr>
        <p:spPr>
          <a:xfrm>
            <a:off x="5042210" y="3357295"/>
            <a:ext cx="775800" cy="775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extLst>
      <p:ext uri="{BB962C8B-B14F-4D97-AF65-F5344CB8AC3E}">
        <p14:creationId xmlns:p14="http://schemas.microsoft.com/office/powerpoint/2010/main" val="3326586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8E4F-8FE5-467D-13A6-24D457D5BBD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F7752B8-F67C-AFFE-0417-C59B4043C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4E35D1A-C2C4-400D-23F5-AE619ECF72F1}"/>
              </a:ext>
            </a:extLst>
          </p:cNvPr>
          <p:cNvSpPr>
            <a:spLocks noGrp="1"/>
          </p:cNvSpPr>
          <p:nvPr>
            <p:ph type="dt" sz="half" idx="10"/>
          </p:nvPr>
        </p:nvSpPr>
        <p:spPr/>
        <p:txBody>
          <a:bodyPr/>
          <a:lstStyle/>
          <a:p>
            <a:fld id="{3878534D-5CDA-4B09-8C18-58CD3987611E}" type="datetimeFigureOut">
              <a:rPr lang="en-NZ" smtClean="0"/>
              <a:t>5/11/2024</a:t>
            </a:fld>
            <a:endParaRPr lang="en-NZ"/>
          </a:p>
        </p:txBody>
      </p:sp>
      <p:sp>
        <p:nvSpPr>
          <p:cNvPr id="5" name="Footer Placeholder 4">
            <a:extLst>
              <a:ext uri="{FF2B5EF4-FFF2-40B4-BE49-F238E27FC236}">
                <a16:creationId xmlns:a16="http://schemas.microsoft.com/office/drawing/2014/main" id="{CD01250A-25D0-7A2D-D783-930FDD41859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8B552CB-919A-22E5-3777-E71287F6C964}"/>
              </a:ext>
            </a:extLst>
          </p:cNvPr>
          <p:cNvSpPr>
            <a:spLocks noGrp="1"/>
          </p:cNvSpPr>
          <p:nvPr>
            <p:ph type="sldNum" sz="quarter" idx="12"/>
          </p:nvPr>
        </p:nvSpPr>
        <p:spPr/>
        <p:txBody>
          <a:bodyPr/>
          <a:lstStyle/>
          <a:p>
            <a:fld id="{4967F142-2A2E-4BE5-9B37-B034CEA172BB}" type="slidenum">
              <a:rPr lang="en-NZ" smtClean="0"/>
              <a:t>‹#›</a:t>
            </a:fld>
            <a:endParaRPr lang="en-NZ"/>
          </a:p>
        </p:txBody>
      </p:sp>
    </p:spTree>
    <p:extLst>
      <p:ext uri="{BB962C8B-B14F-4D97-AF65-F5344CB8AC3E}">
        <p14:creationId xmlns:p14="http://schemas.microsoft.com/office/powerpoint/2010/main" val="321429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2305050"/>
            <a:ext cx="5181600" cy="24384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723975" y="2856900"/>
            <a:ext cx="4457700" cy="841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700"/>
              <a:buNone/>
              <a:defRPr>
                <a:solidFill>
                  <a:schemeClr val="lt1"/>
                </a:solidFill>
              </a:defRPr>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3"/>
          <p:cNvSpPr txBox="1">
            <a:spLocks noGrp="1"/>
          </p:cNvSpPr>
          <p:nvPr>
            <p:ph type="subTitle" idx="1"/>
          </p:nvPr>
        </p:nvSpPr>
        <p:spPr>
          <a:xfrm>
            <a:off x="723975" y="3512700"/>
            <a:ext cx="2822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700"/>
              <a:buFont typeface="Montserrat Medium"/>
              <a:buNone/>
              <a:defRPr sz="1600">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2pPr>
            <a:lvl3pPr lvl="2"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3pPr>
            <a:lvl4pPr lvl="3"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4pPr>
            <a:lvl5pPr lvl="4"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5pPr>
            <a:lvl6pPr lvl="5"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6pPr>
            <a:lvl7pPr lvl="6"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7pPr>
            <a:lvl8pPr lvl="7"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8pPr>
            <a:lvl9pPr lvl="8"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9pPr>
          </a:lstStyle>
          <a:p>
            <a:endParaRPr/>
          </a:p>
        </p:txBody>
      </p:sp>
      <p:sp>
        <p:nvSpPr>
          <p:cNvPr id="20" name="Google Shape;20;p3"/>
          <p:cNvSpPr/>
          <p:nvPr/>
        </p:nvSpPr>
        <p:spPr>
          <a:xfrm rot="10800000">
            <a:off x="3871838" y="4422288"/>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8329200" y="143238"/>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3900" y="361950"/>
            <a:ext cx="7696200" cy="591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2800"/>
              <a:buNone/>
              <a:defRPr sz="2700">
                <a:solidFill>
                  <a:schemeClr val="accent3"/>
                </a:solidFill>
              </a:defRPr>
            </a:lvl1pPr>
            <a:lvl2pPr lvl="1">
              <a:spcBef>
                <a:spcPts val="0"/>
              </a:spcBef>
              <a:spcAft>
                <a:spcPts val="0"/>
              </a:spcAft>
              <a:buClr>
                <a:schemeClr val="accent3"/>
              </a:buClr>
              <a:buSzPts val="2800"/>
              <a:buNone/>
              <a:defRPr>
                <a:solidFill>
                  <a:schemeClr val="accent3"/>
                </a:solidFill>
              </a:defRPr>
            </a:lvl2pPr>
            <a:lvl3pPr lvl="2">
              <a:spcBef>
                <a:spcPts val="0"/>
              </a:spcBef>
              <a:spcAft>
                <a:spcPts val="0"/>
              </a:spcAft>
              <a:buClr>
                <a:schemeClr val="accent3"/>
              </a:buClr>
              <a:buSzPts val="2800"/>
              <a:buNone/>
              <a:defRPr>
                <a:solidFill>
                  <a:schemeClr val="accent3"/>
                </a:solidFill>
              </a:defRPr>
            </a:lvl3pPr>
            <a:lvl4pPr lvl="3">
              <a:spcBef>
                <a:spcPts val="0"/>
              </a:spcBef>
              <a:spcAft>
                <a:spcPts val="0"/>
              </a:spcAft>
              <a:buClr>
                <a:schemeClr val="accent3"/>
              </a:buClr>
              <a:buSzPts val="2800"/>
              <a:buNone/>
              <a:defRPr>
                <a:solidFill>
                  <a:schemeClr val="accent3"/>
                </a:solidFill>
              </a:defRPr>
            </a:lvl4pPr>
            <a:lvl5pPr lvl="4">
              <a:spcBef>
                <a:spcPts val="0"/>
              </a:spcBef>
              <a:spcAft>
                <a:spcPts val="0"/>
              </a:spcAft>
              <a:buClr>
                <a:schemeClr val="accent3"/>
              </a:buClr>
              <a:buSzPts val="2800"/>
              <a:buNone/>
              <a:defRPr>
                <a:solidFill>
                  <a:schemeClr val="accent3"/>
                </a:solidFill>
              </a:defRPr>
            </a:lvl5pPr>
            <a:lvl6pPr lvl="5">
              <a:spcBef>
                <a:spcPts val="0"/>
              </a:spcBef>
              <a:spcAft>
                <a:spcPts val="0"/>
              </a:spcAft>
              <a:buClr>
                <a:schemeClr val="accent3"/>
              </a:buClr>
              <a:buSzPts val="2800"/>
              <a:buNone/>
              <a:defRPr>
                <a:solidFill>
                  <a:schemeClr val="accent3"/>
                </a:solidFill>
              </a:defRPr>
            </a:lvl6pPr>
            <a:lvl7pPr lvl="6">
              <a:spcBef>
                <a:spcPts val="0"/>
              </a:spcBef>
              <a:spcAft>
                <a:spcPts val="0"/>
              </a:spcAft>
              <a:buClr>
                <a:schemeClr val="accent3"/>
              </a:buClr>
              <a:buSzPts val="2800"/>
              <a:buNone/>
              <a:defRPr>
                <a:solidFill>
                  <a:schemeClr val="accent3"/>
                </a:solidFill>
              </a:defRPr>
            </a:lvl7pPr>
            <a:lvl8pPr lvl="7">
              <a:spcBef>
                <a:spcPts val="0"/>
              </a:spcBef>
              <a:spcAft>
                <a:spcPts val="0"/>
              </a:spcAft>
              <a:buClr>
                <a:schemeClr val="accent3"/>
              </a:buClr>
              <a:buSzPts val="2800"/>
              <a:buNone/>
              <a:defRPr>
                <a:solidFill>
                  <a:schemeClr val="accent3"/>
                </a:solidFill>
              </a:defRPr>
            </a:lvl8pPr>
            <a:lvl9pPr lvl="8">
              <a:spcBef>
                <a:spcPts val="0"/>
              </a:spcBef>
              <a:spcAft>
                <a:spcPts val="0"/>
              </a:spcAft>
              <a:buClr>
                <a:schemeClr val="accent3"/>
              </a:buClr>
              <a:buSzPts val="2800"/>
              <a:buNone/>
              <a:defRPr>
                <a:solidFill>
                  <a:schemeClr val="accent3"/>
                </a:solidFill>
              </a:defRPr>
            </a:lvl9pPr>
          </a:lstStyle>
          <a:p>
            <a:endParaRPr/>
          </a:p>
        </p:txBody>
      </p:sp>
      <p:sp>
        <p:nvSpPr>
          <p:cNvPr id="24" name="Google Shape;24;p4"/>
          <p:cNvSpPr txBox="1">
            <a:spLocks noGrp="1"/>
          </p:cNvSpPr>
          <p:nvPr>
            <p:ph type="body" idx="1"/>
          </p:nvPr>
        </p:nvSpPr>
        <p:spPr>
          <a:xfrm>
            <a:off x="723900" y="953550"/>
            <a:ext cx="7696200" cy="36153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5"/>
              </a:buClr>
              <a:buSzPts val="1200"/>
              <a:buChar char="●"/>
              <a:defRPr sz="1400">
                <a:solidFill>
                  <a:srgbClr val="000000"/>
                </a:solidFill>
              </a:defRPr>
            </a:lvl1pPr>
            <a:lvl2pPr marL="914400" lvl="1" indent="-304800">
              <a:spcBef>
                <a:spcPts val="1600"/>
              </a:spcBef>
              <a:spcAft>
                <a:spcPts val="0"/>
              </a:spcAft>
              <a:buClr>
                <a:srgbClr val="000000"/>
              </a:buClr>
              <a:buSzPts val="1200"/>
              <a:buChar char="○"/>
              <a:defRPr>
                <a:solidFill>
                  <a:srgbClr val="000000"/>
                </a:solidFill>
              </a:defRPr>
            </a:lvl2pPr>
            <a:lvl3pPr marL="1371600" lvl="2" indent="-304800">
              <a:spcBef>
                <a:spcPts val="0"/>
              </a:spcBef>
              <a:spcAft>
                <a:spcPts val="0"/>
              </a:spcAft>
              <a:buClr>
                <a:srgbClr val="000000"/>
              </a:buClr>
              <a:buSzPts val="1200"/>
              <a:buChar char="■"/>
              <a:defRPr>
                <a:solidFill>
                  <a:srgbClr val="000000"/>
                </a:solidFill>
              </a:defRPr>
            </a:lvl3pPr>
            <a:lvl4pPr marL="1828800" lvl="3" indent="-304800">
              <a:spcBef>
                <a:spcPts val="1600"/>
              </a:spcBef>
              <a:spcAft>
                <a:spcPts val="0"/>
              </a:spcAft>
              <a:buClr>
                <a:srgbClr val="000000"/>
              </a:buClr>
              <a:buSzPts val="1200"/>
              <a:buChar char="●"/>
              <a:defRPr>
                <a:solidFill>
                  <a:srgbClr val="000000"/>
                </a:solidFill>
              </a:defRPr>
            </a:lvl4pPr>
            <a:lvl5pPr marL="2286000" lvl="4" indent="-304800">
              <a:spcBef>
                <a:spcPts val="1600"/>
              </a:spcBef>
              <a:spcAft>
                <a:spcPts val="0"/>
              </a:spcAft>
              <a:buClr>
                <a:srgbClr val="000000"/>
              </a:buClr>
              <a:buSzPts val="1200"/>
              <a:buChar char="○"/>
              <a:defRPr>
                <a:solidFill>
                  <a:srgbClr val="000000"/>
                </a:solidFill>
              </a:defRPr>
            </a:lvl5pPr>
            <a:lvl6pPr marL="2743200" lvl="5" indent="-304800">
              <a:spcBef>
                <a:spcPts val="1600"/>
              </a:spcBef>
              <a:spcAft>
                <a:spcPts val="0"/>
              </a:spcAft>
              <a:buClr>
                <a:srgbClr val="000000"/>
              </a:buClr>
              <a:buSzPts val="1200"/>
              <a:buChar char="■"/>
              <a:defRPr>
                <a:solidFill>
                  <a:srgbClr val="000000"/>
                </a:solidFill>
              </a:defRPr>
            </a:lvl6pPr>
            <a:lvl7pPr marL="3200400" lvl="6" indent="-304800">
              <a:spcBef>
                <a:spcPts val="1600"/>
              </a:spcBef>
              <a:spcAft>
                <a:spcPts val="0"/>
              </a:spcAft>
              <a:buClr>
                <a:srgbClr val="000000"/>
              </a:buClr>
              <a:buSzPts val="1200"/>
              <a:buChar char="●"/>
              <a:defRPr>
                <a:solidFill>
                  <a:srgbClr val="000000"/>
                </a:solidFill>
              </a:defRPr>
            </a:lvl7pPr>
            <a:lvl8pPr marL="3657600" lvl="7" indent="-304800">
              <a:spcBef>
                <a:spcPts val="1600"/>
              </a:spcBef>
              <a:spcAft>
                <a:spcPts val="0"/>
              </a:spcAft>
              <a:buClr>
                <a:srgbClr val="000000"/>
              </a:buClr>
              <a:buSzPts val="1200"/>
              <a:buChar char="○"/>
              <a:defRPr>
                <a:solidFill>
                  <a:srgbClr val="000000"/>
                </a:solidFill>
              </a:defRPr>
            </a:lvl8pPr>
            <a:lvl9pPr marL="4114800" lvl="8" indent="-304800">
              <a:spcBef>
                <a:spcPts val="1600"/>
              </a:spcBef>
              <a:spcAft>
                <a:spcPts val="1600"/>
              </a:spcAft>
              <a:buClr>
                <a:srgbClr val="000000"/>
              </a:buClr>
              <a:buSzPts val="1200"/>
              <a:buChar char="■"/>
              <a:defRPr>
                <a:solidFill>
                  <a:srgbClr val="000000"/>
                </a:solidFill>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1533900" y="1371600"/>
            <a:ext cx="2961900" cy="25716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4666000" y="1371600"/>
            <a:ext cx="2961900" cy="25716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2800"/>
              <a:buNone/>
              <a:defRPr>
                <a:solidFill>
                  <a:schemeClr val="accent3"/>
                </a:solidFill>
              </a:defRPr>
            </a:lvl1pPr>
            <a:lvl2pPr lvl="1">
              <a:spcBef>
                <a:spcPts val="0"/>
              </a:spcBef>
              <a:spcAft>
                <a:spcPts val="0"/>
              </a:spcAft>
              <a:buClr>
                <a:schemeClr val="accent3"/>
              </a:buClr>
              <a:buSzPts val="2800"/>
              <a:buNone/>
              <a:defRPr>
                <a:solidFill>
                  <a:schemeClr val="accent3"/>
                </a:solidFill>
              </a:defRPr>
            </a:lvl2pPr>
            <a:lvl3pPr lvl="2">
              <a:spcBef>
                <a:spcPts val="0"/>
              </a:spcBef>
              <a:spcAft>
                <a:spcPts val="0"/>
              </a:spcAft>
              <a:buClr>
                <a:schemeClr val="accent3"/>
              </a:buClr>
              <a:buSzPts val="2800"/>
              <a:buNone/>
              <a:defRPr>
                <a:solidFill>
                  <a:schemeClr val="accent3"/>
                </a:solidFill>
              </a:defRPr>
            </a:lvl3pPr>
            <a:lvl4pPr lvl="3">
              <a:spcBef>
                <a:spcPts val="0"/>
              </a:spcBef>
              <a:spcAft>
                <a:spcPts val="0"/>
              </a:spcAft>
              <a:buClr>
                <a:schemeClr val="accent3"/>
              </a:buClr>
              <a:buSzPts val="2800"/>
              <a:buNone/>
              <a:defRPr>
                <a:solidFill>
                  <a:schemeClr val="accent3"/>
                </a:solidFill>
              </a:defRPr>
            </a:lvl4pPr>
            <a:lvl5pPr lvl="4">
              <a:spcBef>
                <a:spcPts val="0"/>
              </a:spcBef>
              <a:spcAft>
                <a:spcPts val="0"/>
              </a:spcAft>
              <a:buClr>
                <a:schemeClr val="accent3"/>
              </a:buClr>
              <a:buSzPts val="2800"/>
              <a:buNone/>
              <a:defRPr>
                <a:solidFill>
                  <a:schemeClr val="accent3"/>
                </a:solidFill>
              </a:defRPr>
            </a:lvl5pPr>
            <a:lvl6pPr lvl="5">
              <a:spcBef>
                <a:spcPts val="0"/>
              </a:spcBef>
              <a:spcAft>
                <a:spcPts val="0"/>
              </a:spcAft>
              <a:buClr>
                <a:schemeClr val="accent3"/>
              </a:buClr>
              <a:buSzPts val="2800"/>
              <a:buNone/>
              <a:defRPr>
                <a:solidFill>
                  <a:schemeClr val="accent3"/>
                </a:solidFill>
              </a:defRPr>
            </a:lvl6pPr>
            <a:lvl7pPr lvl="6">
              <a:spcBef>
                <a:spcPts val="0"/>
              </a:spcBef>
              <a:spcAft>
                <a:spcPts val="0"/>
              </a:spcAft>
              <a:buClr>
                <a:schemeClr val="accent3"/>
              </a:buClr>
              <a:buSzPts val="2800"/>
              <a:buNone/>
              <a:defRPr>
                <a:solidFill>
                  <a:schemeClr val="accent3"/>
                </a:solidFill>
              </a:defRPr>
            </a:lvl7pPr>
            <a:lvl8pPr lvl="7">
              <a:spcBef>
                <a:spcPts val="0"/>
              </a:spcBef>
              <a:spcAft>
                <a:spcPts val="0"/>
              </a:spcAft>
              <a:buClr>
                <a:schemeClr val="accent3"/>
              </a:buClr>
              <a:buSzPts val="2800"/>
              <a:buNone/>
              <a:defRPr>
                <a:solidFill>
                  <a:schemeClr val="accent3"/>
                </a:solidFill>
              </a:defRPr>
            </a:lvl8pPr>
            <a:lvl9pPr lvl="8">
              <a:spcBef>
                <a:spcPts val="0"/>
              </a:spcBef>
              <a:spcAft>
                <a:spcPts val="0"/>
              </a:spcAft>
              <a:buClr>
                <a:schemeClr val="accent3"/>
              </a:buClr>
              <a:buSzPts val="2800"/>
              <a:buNone/>
              <a:defRPr>
                <a:solidFill>
                  <a:schemeClr val="accent3"/>
                </a:solidFill>
              </a:defRPr>
            </a:lvl9pPr>
          </a:lstStyle>
          <a:p>
            <a:endParaRPr/>
          </a:p>
        </p:txBody>
      </p:sp>
      <p:sp>
        <p:nvSpPr>
          <p:cNvPr id="30" name="Google Shape;30;p5"/>
          <p:cNvSpPr txBox="1">
            <a:spLocks noGrp="1"/>
          </p:cNvSpPr>
          <p:nvPr>
            <p:ph type="body" idx="1"/>
          </p:nvPr>
        </p:nvSpPr>
        <p:spPr>
          <a:xfrm>
            <a:off x="1603538" y="2543125"/>
            <a:ext cx="2787000" cy="15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31" name="Google Shape;31;p5"/>
          <p:cNvSpPr txBox="1">
            <a:spLocks noGrp="1"/>
          </p:cNvSpPr>
          <p:nvPr>
            <p:ph type="body" idx="2"/>
          </p:nvPr>
        </p:nvSpPr>
        <p:spPr>
          <a:xfrm>
            <a:off x="4753453" y="2543125"/>
            <a:ext cx="2787000" cy="15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5"/>
          <p:cNvSpPr txBox="1">
            <a:spLocks noGrp="1"/>
          </p:cNvSpPr>
          <p:nvPr>
            <p:ph type="title" idx="3"/>
          </p:nvPr>
        </p:nvSpPr>
        <p:spPr>
          <a:xfrm>
            <a:off x="1944500" y="2019150"/>
            <a:ext cx="210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600"/>
              <a:buNone/>
              <a:defRPr sz="21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34" name="Google Shape;34;p5"/>
          <p:cNvSpPr txBox="1">
            <a:spLocks noGrp="1"/>
          </p:cNvSpPr>
          <p:nvPr>
            <p:ph type="title" idx="4"/>
          </p:nvPr>
        </p:nvSpPr>
        <p:spPr>
          <a:xfrm>
            <a:off x="5094400" y="2019150"/>
            <a:ext cx="210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600"/>
              <a:buNone/>
              <a:defRPr sz="21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35" name="Google Shape;35;p5"/>
          <p:cNvSpPr/>
          <p:nvPr/>
        </p:nvSpPr>
        <p:spPr>
          <a:xfrm rot="5400000">
            <a:off x="8459550" y="3325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5400000">
            <a:off x="-1234200" y="3188106"/>
            <a:ext cx="3189600" cy="7212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723975" y="361950"/>
            <a:ext cx="7696200" cy="58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2800"/>
              <a:buNone/>
              <a:defRPr>
                <a:solidFill>
                  <a:schemeClr val="accent3"/>
                </a:solidFill>
              </a:defRPr>
            </a:lvl1pPr>
            <a:lvl2pPr lvl="1">
              <a:spcBef>
                <a:spcPts val="0"/>
              </a:spcBef>
              <a:spcAft>
                <a:spcPts val="0"/>
              </a:spcAft>
              <a:buClr>
                <a:schemeClr val="accent3"/>
              </a:buClr>
              <a:buSzPts val="2800"/>
              <a:buNone/>
              <a:defRPr>
                <a:solidFill>
                  <a:schemeClr val="accent3"/>
                </a:solidFill>
              </a:defRPr>
            </a:lvl2pPr>
            <a:lvl3pPr lvl="2">
              <a:spcBef>
                <a:spcPts val="0"/>
              </a:spcBef>
              <a:spcAft>
                <a:spcPts val="0"/>
              </a:spcAft>
              <a:buClr>
                <a:schemeClr val="accent3"/>
              </a:buClr>
              <a:buSzPts val="2800"/>
              <a:buNone/>
              <a:defRPr>
                <a:solidFill>
                  <a:schemeClr val="accent3"/>
                </a:solidFill>
              </a:defRPr>
            </a:lvl3pPr>
            <a:lvl4pPr lvl="3">
              <a:spcBef>
                <a:spcPts val="0"/>
              </a:spcBef>
              <a:spcAft>
                <a:spcPts val="0"/>
              </a:spcAft>
              <a:buClr>
                <a:schemeClr val="accent3"/>
              </a:buClr>
              <a:buSzPts val="2800"/>
              <a:buNone/>
              <a:defRPr>
                <a:solidFill>
                  <a:schemeClr val="accent3"/>
                </a:solidFill>
              </a:defRPr>
            </a:lvl4pPr>
            <a:lvl5pPr lvl="4">
              <a:spcBef>
                <a:spcPts val="0"/>
              </a:spcBef>
              <a:spcAft>
                <a:spcPts val="0"/>
              </a:spcAft>
              <a:buClr>
                <a:schemeClr val="accent3"/>
              </a:buClr>
              <a:buSzPts val="2800"/>
              <a:buNone/>
              <a:defRPr>
                <a:solidFill>
                  <a:schemeClr val="accent3"/>
                </a:solidFill>
              </a:defRPr>
            </a:lvl5pPr>
            <a:lvl6pPr lvl="5">
              <a:spcBef>
                <a:spcPts val="0"/>
              </a:spcBef>
              <a:spcAft>
                <a:spcPts val="0"/>
              </a:spcAft>
              <a:buClr>
                <a:schemeClr val="accent3"/>
              </a:buClr>
              <a:buSzPts val="2800"/>
              <a:buNone/>
              <a:defRPr>
                <a:solidFill>
                  <a:schemeClr val="accent3"/>
                </a:solidFill>
              </a:defRPr>
            </a:lvl6pPr>
            <a:lvl7pPr lvl="6">
              <a:spcBef>
                <a:spcPts val="0"/>
              </a:spcBef>
              <a:spcAft>
                <a:spcPts val="0"/>
              </a:spcAft>
              <a:buClr>
                <a:schemeClr val="accent3"/>
              </a:buClr>
              <a:buSzPts val="2800"/>
              <a:buNone/>
              <a:defRPr>
                <a:solidFill>
                  <a:schemeClr val="accent3"/>
                </a:solidFill>
              </a:defRPr>
            </a:lvl7pPr>
            <a:lvl8pPr lvl="7">
              <a:spcBef>
                <a:spcPts val="0"/>
              </a:spcBef>
              <a:spcAft>
                <a:spcPts val="0"/>
              </a:spcAft>
              <a:buClr>
                <a:schemeClr val="accent3"/>
              </a:buClr>
              <a:buSzPts val="2800"/>
              <a:buNone/>
              <a:defRPr>
                <a:solidFill>
                  <a:schemeClr val="accent3"/>
                </a:solidFill>
              </a:defRPr>
            </a:lvl8pPr>
            <a:lvl9pPr lvl="8">
              <a:spcBef>
                <a:spcPts val="0"/>
              </a:spcBef>
              <a:spcAft>
                <a:spcPts val="0"/>
              </a:spcAft>
              <a:buClr>
                <a:schemeClr val="accent3"/>
              </a:buClr>
              <a:buSzPts val="2800"/>
              <a:buNone/>
              <a:defRPr>
                <a:solidFill>
                  <a:schemeClr val="accent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000500" y="1331425"/>
            <a:ext cx="4419600" cy="706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3"/>
              </a:buClr>
              <a:buSzPts val="2400"/>
              <a:buNone/>
              <a:defRPr>
                <a:solidFill>
                  <a:schemeClr val="accent3"/>
                </a:solidFill>
              </a:defRPr>
            </a:lvl1pPr>
            <a:lvl2pPr lvl="1">
              <a:spcBef>
                <a:spcPts val="0"/>
              </a:spcBef>
              <a:spcAft>
                <a:spcPts val="0"/>
              </a:spcAft>
              <a:buClr>
                <a:schemeClr val="accent3"/>
              </a:buClr>
              <a:buSzPts val="2400"/>
              <a:buNone/>
              <a:defRPr sz="2400">
                <a:solidFill>
                  <a:schemeClr val="accent3"/>
                </a:solidFill>
              </a:defRPr>
            </a:lvl2pPr>
            <a:lvl3pPr lvl="2">
              <a:spcBef>
                <a:spcPts val="0"/>
              </a:spcBef>
              <a:spcAft>
                <a:spcPts val="0"/>
              </a:spcAft>
              <a:buClr>
                <a:schemeClr val="accent3"/>
              </a:buClr>
              <a:buSzPts val="2400"/>
              <a:buNone/>
              <a:defRPr sz="2400">
                <a:solidFill>
                  <a:schemeClr val="accent3"/>
                </a:solidFill>
              </a:defRPr>
            </a:lvl3pPr>
            <a:lvl4pPr lvl="3">
              <a:spcBef>
                <a:spcPts val="0"/>
              </a:spcBef>
              <a:spcAft>
                <a:spcPts val="0"/>
              </a:spcAft>
              <a:buClr>
                <a:schemeClr val="accent3"/>
              </a:buClr>
              <a:buSzPts val="2400"/>
              <a:buNone/>
              <a:defRPr sz="2400">
                <a:solidFill>
                  <a:schemeClr val="accent3"/>
                </a:solidFill>
              </a:defRPr>
            </a:lvl4pPr>
            <a:lvl5pPr lvl="4">
              <a:spcBef>
                <a:spcPts val="0"/>
              </a:spcBef>
              <a:spcAft>
                <a:spcPts val="0"/>
              </a:spcAft>
              <a:buClr>
                <a:schemeClr val="accent3"/>
              </a:buClr>
              <a:buSzPts val="2400"/>
              <a:buNone/>
              <a:defRPr sz="2400">
                <a:solidFill>
                  <a:schemeClr val="accent3"/>
                </a:solidFill>
              </a:defRPr>
            </a:lvl5pPr>
            <a:lvl6pPr lvl="5">
              <a:spcBef>
                <a:spcPts val="0"/>
              </a:spcBef>
              <a:spcAft>
                <a:spcPts val="0"/>
              </a:spcAft>
              <a:buClr>
                <a:schemeClr val="accent3"/>
              </a:buClr>
              <a:buSzPts val="2400"/>
              <a:buNone/>
              <a:defRPr sz="2400">
                <a:solidFill>
                  <a:schemeClr val="accent3"/>
                </a:solidFill>
              </a:defRPr>
            </a:lvl6pPr>
            <a:lvl7pPr lvl="6">
              <a:spcBef>
                <a:spcPts val="0"/>
              </a:spcBef>
              <a:spcAft>
                <a:spcPts val="0"/>
              </a:spcAft>
              <a:buClr>
                <a:schemeClr val="accent3"/>
              </a:buClr>
              <a:buSzPts val="2400"/>
              <a:buNone/>
              <a:defRPr sz="2400">
                <a:solidFill>
                  <a:schemeClr val="accent3"/>
                </a:solidFill>
              </a:defRPr>
            </a:lvl7pPr>
            <a:lvl8pPr lvl="7">
              <a:spcBef>
                <a:spcPts val="0"/>
              </a:spcBef>
              <a:spcAft>
                <a:spcPts val="0"/>
              </a:spcAft>
              <a:buClr>
                <a:schemeClr val="accent3"/>
              </a:buClr>
              <a:buSzPts val="2400"/>
              <a:buNone/>
              <a:defRPr sz="2400">
                <a:solidFill>
                  <a:schemeClr val="accent3"/>
                </a:solidFill>
              </a:defRPr>
            </a:lvl8pPr>
            <a:lvl9pPr lvl="8">
              <a:spcBef>
                <a:spcPts val="0"/>
              </a:spcBef>
              <a:spcAft>
                <a:spcPts val="0"/>
              </a:spcAft>
              <a:buClr>
                <a:schemeClr val="accent3"/>
              </a:buClr>
              <a:buSzPts val="2400"/>
              <a:buNone/>
              <a:defRPr sz="2400">
                <a:solidFill>
                  <a:schemeClr val="accent3"/>
                </a:solidFill>
              </a:defRPr>
            </a:lvl9pPr>
          </a:lstStyle>
          <a:p>
            <a:endParaRPr/>
          </a:p>
        </p:txBody>
      </p:sp>
      <p:sp>
        <p:nvSpPr>
          <p:cNvPr id="41" name="Google Shape;41;p7"/>
          <p:cNvSpPr txBox="1">
            <a:spLocks noGrp="1"/>
          </p:cNvSpPr>
          <p:nvPr>
            <p:ph type="body" idx="1"/>
          </p:nvPr>
        </p:nvSpPr>
        <p:spPr>
          <a:xfrm>
            <a:off x="5419725" y="2126725"/>
            <a:ext cx="3000300" cy="20547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Clr>
                <a:srgbClr val="000000"/>
              </a:buClr>
              <a:buSzPts val="1400"/>
              <a:buChar char="●"/>
              <a:defRPr sz="1400">
                <a:solidFill>
                  <a:srgbClr val="000000"/>
                </a:solidFill>
              </a:defRPr>
            </a:lvl1pPr>
            <a:lvl2pPr marL="914400" lvl="1" indent="-317500" algn="r">
              <a:spcBef>
                <a:spcPts val="1600"/>
              </a:spcBef>
              <a:spcAft>
                <a:spcPts val="0"/>
              </a:spcAft>
              <a:buClr>
                <a:srgbClr val="000000"/>
              </a:buClr>
              <a:buSzPts val="1400"/>
              <a:buChar char="○"/>
              <a:defRPr>
                <a:solidFill>
                  <a:srgbClr val="000000"/>
                </a:solidFill>
              </a:defRPr>
            </a:lvl2pPr>
            <a:lvl3pPr marL="1371600" lvl="2" indent="-317500" algn="r">
              <a:spcBef>
                <a:spcPts val="1600"/>
              </a:spcBef>
              <a:spcAft>
                <a:spcPts val="0"/>
              </a:spcAft>
              <a:buClr>
                <a:srgbClr val="000000"/>
              </a:buClr>
              <a:buSzPts val="1400"/>
              <a:buChar char="■"/>
              <a:defRPr>
                <a:solidFill>
                  <a:srgbClr val="000000"/>
                </a:solidFill>
              </a:defRPr>
            </a:lvl3pPr>
            <a:lvl4pPr marL="1828800" lvl="3" indent="-317500" algn="r">
              <a:spcBef>
                <a:spcPts val="1600"/>
              </a:spcBef>
              <a:spcAft>
                <a:spcPts val="0"/>
              </a:spcAft>
              <a:buClr>
                <a:srgbClr val="000000"/>
              </a:buClr>
              <a:buSzPts val="1400"/>
              <a:buChar char="●"/>
              <a:defRPr>
                <a:solidFill>
                  <a:srgbClr val="000000"/>
                </a:solidFill>
              </a:defRPr>
            </a:lvl4pPr>
            <a:lvl5pPr marL="2286000" lvl="4" indent="-317500" algn="r">
              <a:spcBef>
                <a:spcPts val="1600"/>
              </a:spcBef>
              <a:spcAft>
                <a:spcPts val="0"/>
              </a:spcAft>
              <a:buClr>
                <a:srgbClr val="000000"/>
              </a:buClr>
              <a:buSzPts val="1400"/>
              <a:buChar char="○"/>
              <a:defRPr>
                <a:solidFill>
                  <a:srgbClr val="000000"/>
                </a:solidFill>
              </a:defRPr>
            </a:lvl5pPr>
            <a:lvl6pPr marL="2743200" lvl="5" indent="-317500" algn="r">
              <a:spcBef>
                <a:spcPts val="1600"/>
              </a:spcBef>
              <a:spcAft>
                <a:spcPts val="0"/>
              </a:spcAft>
              <a:buClr>
                <a:srgbClr val="000000"/>
              </a:buClr>
              <a:buSzPts val="1400"/>
              <a:buChar char="■"/>
              <a:defRPr>
                <a:solidFill>
                  <a:srgbClr val="000000"/>
                </a:solidFill>
              </a:defRPr>
            </a:lvl6pPr>
            <a:lvl7pPr marL="3200400" lvl="6" indent="-317500" algn="r">
              <a:spcBef>
                <a:spcPts val="1600"/>
              </a:spcBef>
              <a:spcAft>
                <a:spcPts val="0"/>
              </a:spcAft>
              <a:buClr>
                <a:srgbClr val="000000"/>
              </a:buClr>
              <a:buSzPts val="1400"/>
              <a:buChar char="●"/>
              <a:defRPr>
                <a:solidFill>
                  <a:srgbClr val="000000"/>
                </a:solidFill>
              </a:defRPr>
            </a:lvl7pPr>
            <a:lvl8pPr marL="3657600" lvl="7" indent="-317500" algn="r">
              <a:spcBef>
                <a:spcPts val="1600"/>
              </a:spcBef>
              <a:spcAft>
                <a:spcPts val="0"/>
              </a:spcAft>
              <a:buClr>
                <a:srgbClr val="000000"/>
              </a:buClr>
              <a:buSzPts val="1400"/>
              <a:buChar char="○"/>
              <a:defRPr>
                <a:solidFill>
                  <a:srgbClr val="000000"/>
                </a:solidFill>
              </a:defRPr>
            </a:lvl8pPr>
            <a:lvl9pPr marL="4114800" lvl="8" indent="-317500" algn="r">
              <a:spcBef>
                <a:spcPts val="1600"/>
              </a:spcBef>
              <a:spcAft>
                <a:spcPts val="1600"/>
              </a:spcAft>
              <a:buClr>
                <a:srgbClr val="000000"/>
              </a:buClr>
              <a:buSzPts val="1400"/>
              <a:buChar char="■"/>
              <a:defRPr>
                <a:solidFill>
                  <a:srgbClr val="000000"/>
                </a:solidFill>
              </a:defRPr>
            </a:lvl9pPr>
          </a:lstStyle>
          <a:p>
            <a:endParaRPr/>
          </a:p>
        </p:txBody>
      </p:sp>
      <p:sp>
        <p:nvSpPr>
          <p:cNvPr id="42" name="Google Shape;4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p:nvPr/>
        </p:nvSpPr>
        <p:spPr>
          <a:xfrm rot="5400000">
            <a:off x="2436125" y="-787125"/>
            <a:ext cx="4119000" cy="56736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1861350" y="904150"/>
            <a:ext cx="5421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7200"/>
              <a:buNone/>
              <a:defRPr sz="72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endParaRPr/>
          </a:p>
        </p:txBody>
      </p:sp>
      <p:sp>
        <p:nvSpPr>
          <p:cNvPr id="46" name="Google Shape;46;p8"/>
          <p:cNvSpPr/>
          <p:nvPr/>
        </p:nvSpPr>
        <p:spPr>
          <a:xfrm rot="10800000">
            <a:off x="595440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rot="10800000">
            <a:off x="0" y="3931900"/>
            <a:ext cx="31836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subTitle" idx="1"/>
          </p:nvPr>
        </p:nvSpPr>
        <p:spPr>
          <a:xfrm>
            <a:off x="723975" y="1075825"/>
            <a:ext cx="4045200" cy="443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723975" y="1648700"/>
            <a:ext cx="3837000" cy="3128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accent5"/>
              </a:buClr>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9"/>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p:nvPr/>
        </p:nvSpPr>
        <p:spPr>
          <a:xfrm>
            <a:off x="419100" y="0"/>
            <a:ext cx="3505200" cy="3943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title"/>
          </p:nvPr>
        </p:nvSpPr>
        <p:spPr>
          <a:xfrm>
            <a:off x="643775" y="0"/>
            <a:ext cx="3266400" cy="362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36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6" name="Google Shape;5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0"/>
          <p:cNvSpPr/>
          <p:nvPr/>
        </p:nvSpPr>
        <p:spPr>
          <a:xfrm rot="5400000">
            <a:off x="-667050" y="3755175"/>
            <a:ext cx="2055300" cy="7212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rot="5400000">
            <a:off x="8459538" y="3325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layfair Display"/>
              <a:buNone/>
              <a:defRPr sz="28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5.png"/><Relationship Id="rId4" Type="http://schemas.openxmlformats.org/officeDocument/2006/relationships/image" Target="../media/image30.sv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mailto:alex@landwise.org.nz"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photonews.org.nz/gisborne/issue/GPN04_19540916/t1-body-d14.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teara.govt.nz/en/photograph/14550/landslides-in-cleared-count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6000"/>
            <a:lum/>
            <a:extLst>
              <a:ext uri="{28A0092B-C50C-407E-A947-70E740481C1C}">
                <a14:useLocalDpi xmlns:a14="http://schemas.microsoft.com/office/drawing/2010/main"/>
              </a:ext>
            </a:extLst>
          </a:blip>
          <a:srcRect/>
          <a:stretch>
            <a:fillRect/>
          </a:stretch>
        </a:blipFill>
        <a:effectLst/>
      </p:bgPr>
    </p:bg>
    <p:spTree>
      <p:nvGrpSpPr>
        <p:cNvPr id="1" name="Shape 73">
          <a:extLst>
            <a:ext uri="{FF2B5EF4-FFF2-40B4-BE49-F238E27FC236}">
              <a16:creationId xmlns:a16="http://schemas.microsoft.com/office/drawing/2014/main" id="{227C6923-789E-91B3-0E2D-6605E1E59683}"/>
            </a:ext>
          </a:extLst>
        </p:cNvPr>
        <p:cNvGrpSpPr/>
        <p:nvPr/>
      </p:nvGrpSpPr>
      <p:grpSpPr>
        <a:xfrm>
          <a:off x="0" y="0"/>
          <a:ext cx="0" cy="0"/>
          <a:chOff x="0" y="0"/>
          <a:chExt cx="0" cy="0"/>
        </a:xfrm>
      </p:grpSpPr>
      <p:sp>
        <p:nvSpPr>
          <p:cNvPr id="74" name="Google Shape;74;p15">
            <a:extLst>
              <a:ext uri="{FF2B5EF4-FFF2-40B4-BE49-F238E27FC236}">
                <a16:creationId xmlns:a16="http://schemas.microsoft.com/office/drawing/2014/main" id="{CD594570-A7B8-D0F7-DDC3-ED918F123AA6}"/>
              </a:ext>
            </a:extLst>
          </p:cNvPr>
          <p:cNvSpPr txBox="1">
            <a:spLocks noGrp="1"/>
          </p:cNvSpPr>
          <p:nvPr>
            <p:ph type="ctrTitle"/>
          </p:nvPr>
        </p:nvSpPr>
        <p:spPr>
          <a:xfrm>
            <a:off x="457201" y="1448984"/>
            <a:ext cx="7886304" cy="112276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latin typeface="Calibri" panose="020F0502020204030204" pitchFamily="34" charset="0"/>
                <a:ea typeface="Calibri" panose="020F0502020204030204" pitchFamily="34" charset="0"/>
                <a:cs typeface="Calibri" panose="020F0502020204030204" pitchFamily="34" charset="0"/>
              </a:rPr>
              <a:t>What we knew then and what we know now</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75" name="Google Shape;75;p15">
            <a:extLst>
              <a:ext uri="{FF2B5EF4-FFF2-40B4-BE49-F238E27FC236}">
                <a16:creationId xmlns:a16="http://schemas.microsoft.com/office/drawing/2014/main" id="{824E04E9-BCCA-8ACF-8523-BB6572055EE9}"/>
              </a:ext>
            </a:extLst>
          </p:cNvPr>
          <p:cNvSpPr txBox="1">
            <a:spLocks noGrp="1"/>
          </p:cNvSpPr>
          <p:nvPr>
            <p:ph type="subTitle" idx="1"/>
          </p:nvPr>
        </p:nvSpPr>
        <p:spPr>
          <a:xfrm>
            <a:off x="1390649" y="2571750"/>
            <a:ext cx="6362700" cy="64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Calibri" panose="020F0502020204030204" pitchFamily="34" charset="0"/>
                <a:ea typeface="Calibri" panose="020F0502020204030204" pitchFamily="34" charset="0"/>
                <a:cs typeface="Calibri" panose="020F0502020204030204" pitchFamily="34" charset="0"/>
              </a:rPr>
              <a:t>Soil Recovery After Cyclone Gabrielle</a:t>
            </a:r>
            <a:endParaRPr sz="2400" dirty="0">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B76728F3-264C-2540-FB21-2EF3AF7B21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868" t="-88638" r="-6594" b="-93307"/>
          <a:stretch/>
        </p:blipFill>
        <p:spPr>
          <a:xfrm>
            <a:off x="2359948" y="4390583"/>
            <a:ext cx="755523" cy="645301"/>
          </a:xfrm>
          <a:prstGeom prst="rect">
            <a:avLst/>
          </a:prstGeom>
          <a:solidFill>
            <a:schemeClr val="bg1"/>
          </a:solidFill>
        </p:spPr>
      </p:pic>
      <p:grpSp>
        <p:nvGrpSpPr>
          <p:cNvPr id="19" name="Group 18">
            <a:extLst>
              <a:ext uri="{FF2B5EF4-FFF2-40B4-BE49-F238E27FC236}">
                <a16:creationId xmlns:a16="http://schemas.microsoft.com/office/drawing/2014/main" id="{C172DD71-599C-F071-6DA6-075FAC8E2FDC}"/>
              </a:ext>
            </a:extLst>
          </p:cNvPr>
          <p:cNvGrpSpPr/>
          <p:nvPr/>
        </p:nvGrpSpPr>
        <p:grpSpPr>
          <a:xfrm>
            <a:off x="655178" y="4390581"/>
            <a:ext cx="7833644" cy="645304"/>
            <a:chOff x="466782" y="4374199"/>
            <a:chExt cx="7833644" cy="645304"/>
          </a:xfrm>
        </p:grpSpPr>
        <p:pic>
          <p:nvPicPr>
            <p:cNvPr id="11" name="Picture 10">
              <a:extLst>
                <a:ext uri="{FF2B5EF4-FFF2-40B4-BE49-F238E27FC236}">
                  <a16:creationId xmlns:a16="http://schemas.microsoft.com/office/drawing/2014/main" id="{D5A361B4-9F4A-41B7-6188-989448ECDA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6782" y="4374199"/>
              <a:ext cx="1042200" cy="645300"/>
            </a:xfrm>
            <a:prstGeom prst="rect">
              <a:avLst/>
            </a:prstGeom>
          </p:spPr>
        </p:pic>
        <p:pic>
          <p:nvPicPr>
            <p:cNvPr id="12" name="Picture 11">
              <a:extLst>
                <a:ext uri="{FF2B5EF4-FFF2-40B4-BE49-F238E27FC236}">
                  <a16:creationId xmlns:a16="http://schemas.microsoft.com/office/drawing/2014/main" id="{057FC8F9-6D8A-58D2-5DD3-539567A9ED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27074" y="4374202"/>
              <a:ext cx="4365370" cy="645300"/>
            </a:xfrm>
            <a:prstGeom prst="rect">
              <a:avLst/>
            </a:prstGeom>
          </p:spPr>
        </p:pic>
        <p:pic>
          <p:nvPicPr>
            <p:cNvPr id="13" name="Picture 4" descr="Vegetable Research &amp; Innovation Board - VR &amp; I">
              <a:extLst>
                <a:ext uri="{FF2B5EF4-FFF2-40B4-BE49-F238E27FC236}">
                  <a16:creationId xmlns:a16="http://schemas.microsoft.com/office/drawing/2014/main" id="{09DEDC06-B01E-F475-8D74-92CED980175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91721" y="4374200"/>
              <a:ext cx="684693" cy="6453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33F3699-361B-CD81-D108-50F6501DB1C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51124" y="4374202"/>
              <a:ext cx="1049302" cy="639190"/>
            </a:xfrm>
            <a:prstGeom prst="rect">
              <a:avLst/>
            </a:prstGeom>
          </p:spPr>
        </p:pic>
      </p:grpSp>
      <p:sp>
        <p:nvSpPr>
          <p:cNvPr id="20" name="Google Shape;75;p15">
            <a:extLst>
              <a:ext uri="{FF2B5EF4-FFF2-40B4-BE49-F238E27FC236}">
                <a16:creationId xmlns:a16="http://schemas.microsoft.com/office/drawing/2014/main" id="{FFA76E00-61C9-3CEB-538E-FEC690DF01D4}"/>
              </a:ext>
            </a:extLst>
          </p:cNvPr>
          <p:cNvSpPr txBox="1">
            <a:spLocks/>
          </p:cNvSpPr>
          <p:nvPr/>
        </p:nvSpPr>
        <p:spPr>
          <a:xfrm>
            <a:off x="1265958" y="3217050"/>
            <a:ext cx="6362700" cy="64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900"/>
              <a:buFont typeface="Montserrat Medium"/>
              <a:buNone/>
              <a:defRPr sz="1800" b="0" i="0" u="none" strike="noStrike" cap="none">
                <a:solidFill>
                  <a:schemeClr val="lt1"/>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9pPr>
          </a:lstStyle>
          <a:p>
            <a:pPr marL="0" indent="0"/>
            <a:r>
              <a:rPr lang="en-NZ" sz="1600" dirty="0">
                <a:latin typeface="Calibri" panose="020F0502020204030204" pitchFamily="34" charset="0"/>
                <a:ea typeface="Calibri" panose="020F0502020204030204" pitchFamily="34" charset="0"/>
                <a:cs typeface="Calibri" panose="020F0502020204030204" pitchFamily="34" charset="0"/>
              </a:rPr>
              <a:t>Alex Dickson &amp; Dan Bloomer (LandWISE Inc.)</a:t>
            </a:r>
            <a:br>
              <a:rPr lang="en-NZ" sz="1600" dirty="0">
                <a:latin typeface="Calibri" panose="020F0502020204030204" pitchFamily="34" charset="0"/>
                <a:ea typeface="Calibri" panose="020F0502020204030204" pitchFamily="34" charset="0"/>
                <a:cs typeface="Calibri" panose="020F0502020204030204" pitchFamily="34" charset="0"/>
              </a:rPr>
            </a:br>
            <a:r>
              <a:rPr lang="en-NZ" sz="1600" dirty="0">
                <a:latin typeface="Calibri" panose="020F0502020204030204" pitchFamily="34" charset="0"/>
                <a:ea typeface="Calibri" panose="020F0502020204030204" pitchFamily="34" charset="0"/>
                <a:cs typeface="Calibri" panose="020F0502020204030204" pitchFamily="34" charset="0"/>
              </a:rPr>
              <a:t>Alec Mackay (AgResearch), Alan Palmer (Massey University)</a:t>
            </a:r>
          </a:p>
        </p:txBody>
      </p:sp>
    </p:spTree>
    <p:extLst>
      <p:ext uri="{BB962C8B-B14F-4D97-AF65-F5344CB8AC3E}">
        <p14:creationId xmlns:p14="http://schemas.microsoft.com/office/powerpoint/2010/main" val="389683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62B7A10-2728-FDD5-3846-273AD6E23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84C42-39A6-6FFC-28DD-7F83CD225CD2}"/>
              </a:ext>
            </a:extLst>
          </p:cNvPr>
          <p:cNvSpPr>
            <a:spLocks noGrp="1"/>
          </p:cNvSpPr>
          <p:nvPr>
            <p:ph type="title"/>
          </p:nvPr>
        </p:nvSpPr>
        <p:spPr>
          <a:xfrm>
            <a:off x="114300" y="3085500"/>
            <a:ext cx="4457700" cy="841800"/>
          </a:xfrm>
        </p:spPr>
        <p:txBody>
          <a:bodyPr/>
          <a:lstStyle/>
          <a:p>
            <a:r>
              <a:rPr lang="en-NZ" sz="4000" dirty="0">
                <a:latin typeface="Calibri" panose="020F0502020204030204" pitchFamily="34" charset="0"/>
                <a:ea typeface="Calibri" panose="020F0502020204030204" pitchFamily="34" charset="0"/>
                <a:cs typeface="Calibri" panose="020F0502020204030204" pitchFamily="34" charset="0"/>
              </a:rPr>
              <a:t>Cyclone Gabrielle Sampling Project </a:t>
            </a:r>
          </a:p>
        </p:txBody>
      </p:sp>
    </p:spTree>
    <p:extLst>
      <p:ext uri="{BB962C8B-B14F-4D97-AF65-F5344CB8AC3E}">
        <p14:creationId xmlns:p14="http://schemas.microsoft.com/office/powerpoint/2010/main" val="417976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7"/>
          <p:cNvSpPr txBox="1">
            <a:spLocks noGrp="1"/>
          </p:cNvSpPr>
          <p:nvPr>
            <p:ph type="title"/>
          </p:nvPr>
        </p:nvSpPr>
        <p:spPr>
          <a:xfrm>
            <a:off x="398393" y="276736"/>
            <a:ext cx="76962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Baseline Sampling</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18" name="Google Shape;418;p27"/>
          <p:cNvSpPr txBox="1"/>
          <p:nvPr/>
        </p:nvSpPr>
        <p:spPr>
          <a:xfrm>
            <a:off x="3101850" y="1049475"/>
            <a:ext cx="2940300" cy="443400"/>
          </a:xfrm>
          <a:prstGeom prst="rect">
            <a:avLst/>
          </a:prstGeom>
          <a:solidFill>
            <a:schemeClr val="accent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Measurements</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nvGrpSpPr>
          <p:cNvPr id="419" name="Google Shape;419;p27"/>
          <p:cNvGrpSpPr/>
          <p:nvPr/>
        </p:nvGrpSpPr>
        <p:grpSpPr>
          <a:xfrm>
            <a:off x="142324" y="2378164"/>
            <a:ext cx="2923309" cy="1709700"/>
            <a:chOff x="142324" y="2378164"/>
            <a:chExt cx="2923309" cy="1709700"/>
          </a:xfrm>
        </p:grpSpPr>
        <p:sp>
          <p:nvSpPr>
            <p:cNvPr id="420" name="Google Shape;420;p27"/>
            <p:cNvSpPr txBox="1"/>
            <p:nvPr/>
          </p:nvSpPr>
          <p:spPr>
            <a:xfrm>
              <a:off x="335354" y="2378164"/>
              <a:ext cx="2459182" cy="4434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Physical </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421" name="Google Shape;421;p27"/>
            <p:cNvSpPr txBox="1"/>
            <p:nvPr/>
          </p:nvSpPr>
          <p:spPr>
            <a:xfrm>
              <a:off x="142324" y="2821564"/>
              <a:ext cx="2923309" cy="1266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Montserrat"/>
                <a:buChar char="●"/>
              </a:pPr>
              <a:r>
                <a:rPr lang="en-NZ" dirty="0">
                  <a:latin typeface="Calibri" panose="020F0502020204030204" pitchFamily="34" charset="0"/>
                  <a:ea typeface="Calibri" panose="020F0502020204030204" pitchFamily="34" charset="0"/>
                  <a:cs typeface="Calibri" panose="020F0502020204030204" pitchFamily="34" charset="0"/>
                  <a:sym typeface="Montserrat"/>
                </a:rPr>
                <a:t>Sediment depth</a:t>
              </a:r>
            </a:p>
            <a:p>
              <a:pPr marL="457200" lvl="0" indent="-317500" algn="l" rtl="0">
                <a:spcBef>
                  <a:spcPts val="0"/>
                </a:spcBef>
                <a:spcAft>
                  <a:spcPts val="0"/>
                </a:spcAft>
                <a:buSzPts val="1400"/>
                <a:buFont typeface="Montserrat"/>
                <a:buChar char="●"/>
              </a:pPr>
              <a:r>
                <a:rPr lang="en-NZ" dirty="0">
                  <a:latin typeface="Calibri" panose="020F0502020204030204" pitchFamily="34" charset="0"/>
                  <a:ea typeface="Calibri" panose="020F0502020204030204" pitchFamily="34" charset="0"/>
                  <a:cs typeface="Calibri" panose="020F0502020204030204" pitchFamily="34" charset="0"/>
                  <a:sym typeface="Montserrat"/>
                </a:rPr>
                <a:t>Visual Soil Assessment </a:t>
              </a:r>
              <a:endParaRPr dirty="0">
                <a:latin typeface="Calibri" panose="020F0502020204030204" pitchFamily="34" charset="0"/>
                <a:ea typeface="Calibri" panose="020F0502020204030204" pitchFamily="34" charset="0"/>
                <a:cs typeface="Calibri" panose="020F0502020204030204" pitchFamily="34" charset="0"/>
                <a:sym typeface="Montserrat"/>
              </a:endParaRPr>
            </a:p>
            <a:p>
              <a:pPr marL="457200" lvl="0" indent="-317500" algn="l" rtl="0">
                <a:spcBef>
                  <a:spcPts val="0"/>
                </a:spcBef>
                <a:spcAft>
                  <a:spcPts val="0"/>
                </a:spcAft>
                <a:buSzPts val="1400"/>
                <a:buFont typeface="Montserrat"/>
                <a:buChar char="●"/>
              </a:pPr>
              <a:r>
                <a:rPr lang="en" dirty="0">
                  <a:latin typeface="Calibri" panose="020F0502020204030204" pitchFamily="34" charset="0"/>
                  <a:ea typeface="Calibri" panose="020F0502020204030204" pitchFamily="34" charset="0"/>
                  <a:cs typeface="Calibri" panose="020F0502020204030204" pitchFamily="34" charset="0"/>
                  <a:sym typeface="Montserrat"/>
                </a:rPr>
                <a:t>Texture</a:t>
              </a:r>
            </a:p>
            <a:p>
              <a:pPr marL="457200" lvl="0" indent="-317500" algn="l" rtl="0">
                <a:spcBef>
                  <a:spcPts val="0"/>
                </a:spcBef>
                <a:spcAft>
                  <a:spcPts val="0"/>
                </a:spcAft>
                <a:buSzPts val="1400"/>
                <a:buFont typeface="Montserrat"/>
                <a:buChar char="●"/>
              </a:pPr>
              <a:r>
                <a:rPr lang="en" dirty="0">
                  <a:latin typeface="Calibri" panose="020F0502020204030204" pitchFamily="34" charset="0"/>
                  <a:ea typeface="Calibri" panose="020F0502020204030204" pitchFamily="34" charset="0"/>
                  <a:cs typeface="Calibri" panose="020F0502020204030204" pitchFamily="34" charset="0"/>
                  <a:sym typeface="Montserrat"/>
                </a:rPr>
                <a:t>Bulk Density </a:t>
              </a:r>
              <a:endParaRPr dirty="0">
                <a:latin typeface="Calibri" panose="020F0502020204030204" pitchFamily="34" charset="0"/>
                <a:ea typeface="Calibri" panose="020F0502020204030204" pitchFamily="34" charset="0"/>
                <a:cs typeface="Calibri" panose="020F0502020204030204" pitchFamily="34" charset="0"/>
                <a:sym typeface="Montserrat"/>
              </a:endParaRPr>
            </a:p>
          </p:txBody>
        </p:sp>
      </p:grpSp>
      <p:grpSp>
        <p:nvGrpSpPr>
          <p:cNvPr id="422" name="Google Shape;422;p27"/>
          <p:cNvGrpSpPr/>
          <p:nvPr/>
        </p:nvGrpSpPr>
        <p:grpSpPr>
          <a:xfrm>
            <a:off x="3212659" y="2378164"/>
            <a:ext cx="2631418" cy="1709700"/>
            <a:chOff x="3359727" y="2384325"/>
            <a:chExt cx="2631418" cy="1709700"/>
          </a:xfrm>
        </p:grpSpPr>
        <p:sp>
          <p:nvSpPr>
            <p:cNvPr id="423" name="Google Shape;423;p27"/>
            <p:cNvSpPr txBox="1"/>
            <p:nvPr/>
          </p:nvSpPr>
          <p:spPr>
            <a:xfrm>
              <a:off x="3531975" y="2384325"/>
              <a:ext cx="2459170" cy="443400"/>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Chemical</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424" name="Google Shape;424;p27"/>
            <p:cNvSpPr txBox="1"/>
            <p:nvPr/>
          </p:nvSpPr>
          <p:spPr>
            <a:xfrm>
              <a:off x="3359727" y="2827725"/>
              <a:ext cx="2631418" cy="1266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Montserrat"/>
                <a:buChar char="●"/>
              </a:pPr>
              <a:r>
                <a:rPr lang="en-NZ" dirty="0">
                  <a:latin typeface="Calibri" panose="020F0502020204030204" pitchFamily="34" charset="0"/>
                  <a:ea typeface="Calibri" panose="020F0502020204030204" pitchFamily="34" charset="0"/>
                  <a:cs typeface="Calibri" panose="020F0502020204030204" pitchFamily="34" charset="0"/>
                  <a:sym typeface="Montserrat"/>
                </a:rPr>
                <a:t>Nutrient fertility</a:t>
              </a:r>
              <a:endParaRPr dirty="0">
                <a:latin typeface="Calibri" panose="020F0502020204030204" pitchFamily="34" charset="0"/>
                <a:ea typeface="Calibri" panose="020F0502020204030204" pitchFamily="34" charset="0"/>
                <a:cs typeface="Calibri" panose="020F0502020204030204" pitchFamily="34" charset="0"/>
                <a:sym typeface="Montserrat"/>
              </a:endParaRPr>
            </a:p>
            <a:p>
              <a:pPr marL="457200" lvl="0" indent="-317500" algn="l" rtl="0">
                <a:spcBef>
                  <a:spcPts val="0"/>
                </a:spcBef>
                <a:spcAft>
                  <a:spcPts val="0"/>
                </a:spcAft>
                <a:buSzPts val="1400"/>
                <a:buFont typeface="Montserrat"/>
                <a:buChar char="●"/>
              </a:pPr>
              <a:r>
                <a:rPr lang="en" dirty="0">
                  <a:latin typeface="Calibri" panose="020F0502020204030204" pitchFamily="34" charset="0"/>
                  <a:ea typeface="Calibri" panose="020F0502020204030204" pitchFamily="34" charset="0"/>
                  <a:cs typeface="Calibri" panose="020F0502020204030204" pitchFamily="34" charset="0"/>
                  <a:sym typeface="Montserrat"/>
                </a:rPr>
                <a:t>Contaminants (14 sites)</a:t>
              </a:r>
              <a:endParaRPr dirty="0">
                <a:latin typeface="Calibri" panose="020F0502020204030204" pitchFamily="34" charset="0"/>
                <a:ea typeface="Calibri" panose="020F0502020204030204" pitchFamily="34" charset="0"/>
                <a:cs typeface="Calibri" panose="020F0502020204030204" pitchFamily="34" charset="0"/>
                <a:sym typeface="Montserrat"/>
              </a:endParaRPr>
            </a:p>
          </p:txBody>
        </p:sp>
      </p:grpSp>
      <p:grpSp>
        <p:nvGrpSpPr>
          <p:cNvPr id="425" name="Google Shape;425;p27"/>
          <p:cNvGrpSpPr/>
          <p:nvPr/>
        </p:nvGrpSpPr>
        <p:grpSpPr>
          <a:xfrm>
            <a:off x="6394818" y="2384325"/>
            <a:ext cx="2631418" cy="1709700"/>
            <a:chOff x="6339950" y="2384325"/>
            <a:chExt cx="2080225" cy="1709700"/>
          </a:xfrm>
        </p:grpSpPr>
        <p:sp>
          <p:nvSpPr>
            <p:cNvPr id="426" name="Google Shape;426;p27"/>
            <p:cNvSpPr txBox="1"/>
            <p:nvPr/>
          </p:nvSpPr>
          <p:spPr>
            <a:xfrm>
              <a:off x="6339975" y="2384325"/>
              <a:ext cx="2080200" cy="443400"/>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Biological</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427" name="Google Shape;427;p27"/>
            <p:cNvSpPr txBox="1"/>
            <p:nvPr/>
          </p:nvSpPr>
          <p:spPr>
            <a:xfrm>
              <a:off x="6339950" y="2827725"/>
              <a:ext cx="2080200" cy="1266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Montserrat"/>
                <a:buChar char="●"/>
              </a:pPr>
              <a:r>
                <a:rPr lang="en-NZ" dirty="0">
                  <a:latin typeface="Calibri" panose="020F0502020204030204" pitchFamily="34" charset="0"/>
                  <a:ea typeface="Calibri" panose="020F0502020204030204" pitchFamily="34" charset="0"/>
                  <a:cs typeface="Calibri" panose="020F0502020204030204" pitchFamily="34" charset="0"/>
                  <a:sym typeface="Montserrat"/>
                </a:rPr>
                <a:t>Earthworms (abundance and species)</a:t>
              </a:r>
              <a:endParaRPr dirty="0">
                <a:latin typeface="Calibri" panose="020F0502020204030204" pitchFamily="34" charset="0"/>
                <a:ea typeface="Calibri" panose="020F0502020204030204" pitchFamily="34" charset="0"/>
                <a:cs typeface="Calibri" panose="020F0502020204030204" pitchFamily="34" charset="0"/>
                <a:sym typeface="Montserrat"/>
              </a:endParaRPr>
            </a:p>
            <a:p>
              <a:pPr marL="457200" lvl="0" indent="-317500" algn="l" rtl="0">
                <a:spcBef>
                  <a:spcPts val="0"/>
                </a:spcBef>
                <a:spcAft>
                  <a:spcPts val="0"/>
                </a:spcAft>
                <a:buSzPts val="1400"/>
                <a:buFont typeface="Montserrat"/>
                <a:buChar char="●"/>
              </a:pPr>
              <a:r>
                <a:rPr lang="en" dirty="0">
                  <a:latin typeface="Calibri" panose="020F0502020204030204" pitchFamily="34" charset="0"/>
                  <a:ea typeface="Calibri" panose="020F0502020204030204" pitchFamily="34" charset="0"/>
                  <a:cs typeface="Calibri" panose="020F0502020204030204" pitchFamily="34" charset="0"/>
                  <a:sym typeface="Montserrat"/>
                </a:rPr>
                <a:t>eDNA (TBC)</a:t>
              </a:r>
            </a:p>
            <a:p>
              <a:pPr marL="457200" lvl="0" indent="-317500" algn="l" rtl="0">
                <a:spcBef>
                  <a:spcPts val="0"/>
                </a:spcBef>
                <a:spcAft>
                  <a:spcPts val="0"/>
                </a:spcAft>
                <a:buSzPts val="1400"/>
                <a:buFont typeface="Montserrat"/>
                <a:buChar char="●"/>
              </a:pPr>
              <a:r>
                <a:rPr lang="en" dirty="0">
                  <a:latin typeface="Calibri" panose="020F0502020204030204" pitchFamily="34" charset="0"/>
                  <a:ea typeface="Calibri" panose="020F0502020204030204" pitchFamily="34" charset="0"/>
                  <a:cs typeface="Calibri" panose="020F0502020204030204" pitchFamily="34" charset="0"/>
                  <a:sym typeface="Montserrat"/>
                </a:rPr>
                <a:t>Faecal source tracking- ESR</a:t>
              </a:r>
              <a:endParaRPr dirty="0">
                <a:latin typeface="Calibri" panose="020F0502020204030204" pitchFamily="34" charset="0"/>
                <a:ea typeface="Calibri" panose="020F0502020204030204" pitchFamily="34" charset="0"/>
                <a:cs typeface="Calibri" panose="020F0502020204030204" pitchFamily="34" charset="0"/>
                <a:sym typeface="Montserrat"/>
              </a:endParaRPr>
            </a:p>
          </p:txBody>
        </p:sp>
      </p:grpSp>
      <p:cxnSp>
        <p:nvCxnSpPr>
          <p:cNvPr id="428" name="Google Shape;428;p27"/>
          <p:cNvCxnSpPr>
            <a:cxnSpLocks/>
            <a:stCxn id="420" idx="0"/>
            <a:endCxn id="418" idx="2"/>
          </p:cNvCxnSpPr>
          <p:nvPr/>
        </p:nvCxnSpPr>
        <p:spPr>
          <a:xfrm rot="5400000" flipH="1" flipV="1">
            <a:off x="2625828" y="431993"/>
            <a:ext cx="885289" cy="3007055"/>
          </a:xfrm>
          <a:prstGeom prst="bentConnector3">
            <a:avLst>
              <a:gd name="adj1" fmla="val 50000"/>
            </a:avLst>
          </a:prstGeom>
          <a:noFill/>
          <a:ln w="19050" cap="flat" cmpd="sng">
            <a:solidFill>
              <a:schemeClr val="accent3"/>
            </a:solidFill>
            <a:prstDash val="solid"/>
            <a:round/>
            <a:headEnd type="none" w="med" len="med"/>
            <a:tailEnd type="none" w="med" len="med"/>
          </a:ln>
        </p:spPr>
      </p:cxnSp>
      <p:cxnSp>
        <p:nvCxnSpPr>
          <p:cNvPr id="429" name="Google Shape;429;p27"/>
          <p:cNvCxnSpPr>
            <a:stCxn id="426" idx="0"/>
            <a:endCxn id="418" idx="2"/>
          </p:cNvCxnSpPr>
          <p:nvPr/>
        </p:nvCxnSpPr>
        <p:spPr>
          <a:xfrm rot="16200000" flipV="1">
            <a:off x="5695547" y="369328"/>
            <a:ext cx="891450" cy="3138543"/>
          </a:xfrm>
          <a:prstGeom prst="bentConnector3">
            <a:avLst>
              <a:gd name="adj1" fmla="val 50000"/>
            </a:avLst>
          </a:prstGeom>
          <a:noFill/>
          <a:ln w="19050" cap="flat" cmpd="sng">
            <a:solidFill>
              <a:schemeClr val="accent3"/>
            </a:solidFill>
            <a:prstDash val="solid"/>
            <a:round/>
            <a:headEnd type="none" w="med" len="med"/>
            <a:tailEnd type="none" w="med" len="med"/>
          </a:ln>
        </p:spPr>
      </p:cxnSp>
      <p:cxnSp>
        <p:nvCxnSpPr>
          <p:cNvPr id="430" name="Google Shape;430;p27"/>
          <p:cNvCxnSpPr>
            <a:cxnSpLocks/>
          </p:cNvCxnSpPr>
          <p:nvPr/>
        </p:nvCxnSpPr>
        <p:spPr>
          <a:xfrm rot="5400000" flipH="1" flipV="1">
            <a:off x="4119925" y="1923764"/>
            <a:ext cx="891450" cy="12700"/>
          </a:xfrm>
          <a:prstGeom prst="bentConnector3">
            <a:avLst>
              <a:gd name="adj1" fmla="val 49223"/>
            </a:avLst>
          </a:prstGeom>
          <a:noFill/>
          <a:ln w="19050" cap="flat" cmpd="sng">
            <a:solidFill>
              <a:schemeClr val="accent2"/>
            </a:solidFill>
            <a:prstDash val="solid"/>
            <a:round/>
            <a:headEnd type="none" w="med" len="med"/>
            <a:tailEnd type="none" w="med" len="med"/>
          </a:ln>
        </p:spPr>
      </p:cxnSp>
      <p:grpSp>
        <p:nvGrpSpPr>
          <p:cNvPr id="21" name="Group 20">
            <a:extLst>
              <a:ext uri="{FF2B5EF4-FFF2-40B4-BE49-F238E27FC236}">
                <a16:creationId xmlns:a16="http://schemas.microsoft.com/office/drawing/2014/main" id="{9E57BC85-BC1D-692C-AF54-E592A5D7C502}"/>
              </a:ext>
            </a:extLst>
          </p:cNvPr>
          <p:cNvGrpSpPr/>
          <p:nvPr/>
        </p:nvGrpSpPr>
        <p:grpSpPr>
          <a:xfrm>
            <a:off x="986467" y="3989033"/>
            <a:ext cx="974069" cy="961571"/>
            <a:chOff x="986467" y="3989033"/>
            <a:chExt cx="974069" cy="961571"/>
          </a:xfrm>
        </p:grpSpPr>
        <p:sp>
          <p:nvSpPr>
            <p:cNvPr id="16" name="Google Shape;250;p21">
              <a:extLst>
                <a:ext uri="{FF2B5EF4-FFF2-40B4-BE49-F238E27FC236}">
                  <a16:creationId xmlns:a16="http://schemas.microsoft.com/office/drawing/2014/main" id="{6F625B1D-1FDE-CD0E-C57A-4354ABDBD576}"/>
                </a:ext>
              </a:extLst>
            </p:cNvPr>
            <p:cNvSpPr/>
            <p:nvPr/>
          </p:nvSpPr>
          <p:spPr>
            <a:xfrm>
              <a:off x="986467" y="3989033"/>
              <a:ext cx="974069" cy="961571"/>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8" name="Graphic 17" descr="Basic Shapes outline">
              <a:extLst>
                <a:ext uri="{FF2B5EF4-FFF2-40B4-BE49-F238E27FC236}">
                  <a16:creationId xmlns:a16="http://schemas.microsoft.com/office/drawing/2014/main" id="{A383F4F5-C470-4A06-0B70-279C5271FA1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5994" y="4087864"/>
              <a:ext cx="799942" cy="799942"/>
            </a:xfrm>
            <a:prstGeom prst="rect">
              <a:avLst/>
            </a:prstGeom>
          </p:spPr>
        </p:pic>
      </p:grpSp>
      <p:grpSp>
        <p:nvGrpSpPr>
          <p:cNvPr id="26" name="Group 25">
            <a:extLst>
              <a:ext uri="{FF2B5EF4-FFF2-40B4-BE49-F238E27FC236}">
                <a16:creationId xmlns:a16="http://schemas.microsoft.com/office/drawing/2014/main" id="{889104A0-5B0A-3866-E588-4D4A3B0C9CE8}"/>
              </a:ext>
            </a:extLst>
          </p:cNvPr>
          <p:cNvGrpSpPr/>
          <p:nvPr/>
        </p:nvGrpSpPr>
        <p:grpSpPr>
          <a:xfrm>
            <a:off x="4078615" y="3926235"/>
            <a:ext cx="974069" cy="961571"/>
            <a:chOff x="4078615" y="3926235"/>
            <a:chExt cx="974069" cy="961571"/>
          </a:xfrm>
        </p:grpSpPr>
        <p:sp>
          <p:nvSpPr>
            <p:cNvPr id="20" name="Google Shape;250;p21">
              <a:extLst>
                <a:ext uri="{FF2B5EF4-FFF2-40B4-BE49-F238E27FC236}">
                  <a16:creationId xmlns:a16="http://schemas.microsoft.com/office/drawing/2014/main" id="{3B23DE70-CE3C-7465-125B-D5129FBF982B}"/>
                </a:ext>
              </a:extLst>
            </p:cNvPr>
            <p:cNvSpPr/>
            <p:nvPr/>
          </p:nvSpPr>
          <p:spPr>
            <a:xfrm>
              <a:off x="4078615" y="3926235"/>
              <a:ext cx="974069" cy="961571"/>
            </a:xfrm>
            <a:prstGeom prst="ellipse">
              <a:avLst/>
            </a:prstGeom>
            <a:solidFill>
              <a:schemeClr val="lt2"/>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3" name="Graphic 22" descr="Chemicals outline">
              <a:extLst>
                <a:ext uri="{FF2B5EF4-FFF2-40B4-BE49-F238E27FC236}">
                  <a16:creationId xmlns:a16="http://schemas.microsoft.com/office/drawing/2014/main" id="{4BA1B0B8-D948-41DC-10AC-3595B58D10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06402" y="3985054"/>
              <a:ext cx="843931" cy="843931"/>
            </a:xfrm>
            <a:prstGeom prst="rect">
              <a:avLst/>
            </a:prstGeom>
          </p:spPr>
        </p:pic>
      </p:grpSp>
      <p:grpSp>
        <p:nvGrpSpPr>
          <p:cNvPr id="27" name="Group 26">
            <a:extLst>
              <a:ext uri="{FF2B5EF4-FFF2-40B4-BE49-F238E27FC236}">
                <a16:creationId xmlns:a16="http://schemas.microsoft.com/office/drawing/2014/main" id="{5D714C90-88B4-3878-C74D-5C40525CFB43}"/>
              </a:ext>
            </a:extLst>
          </p:cNvPr>
          <p:cNvGrpSpPr/>
          <p:nvPr/>
        </p:nvGrpSpPr>
        <p:grpSpPr>
          <a:xfrm>
            <a:off x="7223493" y="3926235"/>
            <a:ext cx="974069" cy="961571"/>
            <a:chOff x="7223493" y="3926235"/>
            <a:chExt cx="974069" cy="961571"/>
          </a:xfrm>
        </p:grpSpPr>
        <p:sp>
          <p:nvSpPr>
            <p:cNvPr id="19" name="Google Shape;250;p21">
              <a:extLst>
                <a:ext uri="{FF2B5EF4-FFF2-40B4-BE49-F238E27FC236}">
                  <a16:creationId xmlns:a16="http://schemas.microsoft.com/office/drawing/2014/main" id="{E8F191DF-636D-A72A-B6CF-7A35C76CA934}"/>
                </a:ext>
              </a:extLst>
            </p:cNvPr>
            <p:cNvSpPr/>
            <p:nvPr/>
          </p:nvSpPr>
          <p:spPr>
            <a:xfrm>
              <a:off x="7223493" y="3926235"/>
              <a:ext cx="974069" cy="961571"/>
            </a:xfrm>
            <a:prstGeom prst="ellipse">
              <a:avLst/>
            </a:prstGeom>
            <a:solidFill>
              <a:schemeClr val="lt2"/>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5" name="Graphic 24" descr="Worm outline">
              <a:extLst>
                <a:ext uri="{FF2B5EF4-FFF2-40B4-BE49-F238E27FC236}">
                  <a16:creationId xmlns:a16="http://schemas.microsoft.com/office/drawing/2014/main" id="{3826B618-F3D7-191C-6EE9-E9A072791C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32622" y="3985054"/>
              <a:ext cx="755778" cy="755778"/>
            </a:xfrm>
            <a:prstGeom prst="rect">
              <a:avLst/>
            </a:prstGeom>
          </p:spPr>
        </p:pic>
      </p:grpSp>
    </p:spTree>
    <p:extLst>
      <p:ext uri="{BB962C8B-B14F-4D97-AF65-F5344CB8AC3E}">
        <p14:creationId xmlns:p14="http://schemas.microsoft.com/office/powerpoint/2010/main" val="291878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42"/>
          <p:cNvSpPr txBox="1">
            <a:spLocks noGrp="1"/>
          </p:cNvSpPr>
          <p:nvPr>
            <p:ph type="title"/>
          </p:nvPr>
        </p:nvSpPr>
        <p:spPr>
          <a:xfrm>
            <a:off x="418269" y="421794"/>
            <a:ext cx="76962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Sampling to date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26" name="Google Shape;926;p42"/>
          <p:cNvSpPr/>
          <p:nvPr/>
        </p:nvSpPr>
        <p:spPr>
          <a:xfrm>
            <a:off x="3383354" y="2234436"/>
            <a:ext cx="507900" cy="507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359257A3-BC31-425B-B905-4CDCA106E31A}"/>
              </a:ext>
            </a:extLst>
          </p:cNvPr>
          <p:cNvGrpSpPr/>
          <p:nvPr/>
        </p:nvGrpSpPr>
        <p:grpSpPr>
          <a:xfrm>
            <a:off x="295697" y="1462925"/>
            <a:ext cx="2687291" cy="2741929"/>
            <a:chOff x="823051" y="1288277"/>
            <a:chExt cx="2687291" cy="2741929"/>
          </a:xfrm>
        </p:grpSpPr>
        <p:grpSp>
          <p:nvGrpSpPr>
            <p:cNvPr id="4" name="Group 3">
              <a:extLst>
                <a:ext uri="{FF2B5EF4-FFF2-40B4-BE49-F238E27FC236}">
                  <a16:creationId xmlns:a16="http://schemas.microsoft.com/office/drawing/2014/main" id="{2B651FFC-A742-CA9B-5801-A1A597B04FF9}"/>
                </a:ext>
              </a:extLst>
            </p:cNvPr>
            <p:cNvGrpSpPr/>
            <p:nvPr/>
          </p:nvGrpSpPr>
          <p:grpSpPr>
            <a:xfrm>
              <a:off x="823051" y="1288277"/>
              <a:ext cx="2687291" cy="2741929"/>
              <a:chOff x="1022946" y="1566600"/>
              <a:chExt cx="2038943" cy="2010300"/>
            </a:xfrm>
          </p:grpSpPr>
          <p:sp>
            <p:nvSpPr>
              <p:cNvPr id="920" name="Google Shape;920;p42"/>
              <p:cNvSpPr/>
              <p:nvPr/>
            </p:nvSpPr>
            <p:spPr>
              <a:xfrm>
                <a:off x="1366350" y="1566600"/>
                <a:ext cx="1666800" cy="201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923" name="Google Shape;923;p42"/>
              <p:cNvSpPr/>
              <p:nvPr/>
            </p:nvSpPr>
            <p:spPr>
              <a:xfrm>
                <a:off x="1022946" y="2141436"/>
                <a:ext cx="693900" cy="693900"/>
              </a:xfrm>
              <a:prstGeom prst="ellipse">
                <a:avLst/>
              </a:prstGeom>
              <a:solidFill>
                <a:schemeClr val="accen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924" name="Google Shape;924;p42"/>
              <p:cNvSpPr/>
              <p:nvPr/>
            </p:nvSpPr>
            <p:spPr>
              <a:xfrm>
                <a:off x="1115946" y="2234436"/>
                <a:ext cx="507900" cy="507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942" name="Google Shape;942;p42"/>
              <p:cNvGrpSpPr/>
              <p:nvPr/>
            </p:nvGrpSpPr>
            <p:grpSpPr>
              <a:xfrm>
                <a:off x="1366325" y="1573875"/>
                <a:ext cx="1695564" cy="1750386"/>
                <a:chOff x="1366325" y="1573875"/>
                <a:chExt cx="1695564" cy="1750386"/>
              </a:xfrm>
            </p:grpSpPr>
            <p:sp>
              <p:nvSpPr>
                <p:cNvPr id="943" name="Google Shape;943;p42"/>
                <p:cNvSpPr txBox="1"/>
                <p:nvPr/>
              </p:nvSpPr>
              <p:spPr>
                <a:xfrm>
                  <a:off x="1776689" y="2174961"/>
                  <a:ext cx="1285200" cy="114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2"/>
                      </a:solidFill>
                      <a:latin typeface="Calibri" panose="020F0502020204030204" pitchFamily="34" charset="0"/>
                      <a:ea typeface="Calibri" panose="020F0502020204030204" pitchFamily="34" charset="0"/>
                      <a:cs typeface="Calibri" panose="020F0502020204030204" pitchFamily="34" charset="0"/>
                      <a:sym typeface="Montserrat"/>
                    </a:rPr>
                    <a:t>111 sites</a:t>
                  </a:r>
                </a:p>
                <a:p>
                  <a:pPr marL="285750" lvl="0" indent="-285750" algn="l" rtl="0">
                    <a:spcBef>
                      <a:spcPts val="0"/>
                    </a:spcBef>
                    <a:spcAft>
                      <a:spcPts val="0"/>
                    </a:spcAft>
                    <a:buClr>
                      <a:schemeClr val="tx2"/>
                    </a:buClr>
                    <a:buFontTx/>
                    <a:buChar char="-"/>
                  </a:pPr>
                  <a:r>
                    <a:rPr lang="en" dirty="0">
                      <a:solidFill>
                        <a:schemeClr val="tx2"/>
                      </a:solidFill>
                      <a:latin typeface="Calibri" panose="020F0502020204030204" pitchFamily="34" charset="0"/>
                      <a:ea typeface="Calibri" panose="020F0502020204030204" pitchFamily="34" charset="0"/>
                      <a:cs typeface="Calibri" panose="020F0502020204030204" pitchFamily="34" charset="0"/>
                      <a:sym typeface="Montserrat"/>
                    </a:rPr>
                    <a:t>Hawke’s Bay</a:t>
                  </a:r>
                </a:p>
                <a:p>
                  <a:pPr marL="285750" lvl="0" indent="-285750" algn="l" rtl="0">
                    <a:spcBef>
                      <a:spcPts val="0"/>
                    </a:spcBef>
                    <a:spcAft>
                      <a:spcPts val="0"/>
                    </a:spcAft>
                    <a:buClr>
                      <a:schemeClr val="tx2"/>
                    </a:buClr>
                    <a:buFontTx/>
                    <a:buChar char="-"/>
                  </a:pPr>
                  <a:r>
                    <a:rPr lang="en" dirty="0">
                      <a:solidFill>
                        <a:schemeClr val="tx2"/>
                      </a:solidFill>
                      <a:latin typeface="Calibri" panose="020F0502020204030204" pitchFamily="34" charset="0"/>
                      <a:ea typeface="Calibri" panose="020F0502020204030204" pitchFamily="34" charset="0"/>
                      <a:cs typeface="Calibri" panose="020F0502020204030204" pitchFamily="34" charset="0"/>
                      <a:sym typeface="Montserrat"/>
                    </a:rPr>
                    <a:t>Gisborne</a:t>
                  </a:r>
                </a:p>
                <a:p>
                  <a:pPr marL="285750" lvl="0" indent="-285750" algn="l" rtl="0">
                    <a:spcBef>
                      <a:spcPts val="0"/>
                    </a:spcBef>
                    <a:spcAft>
                      <a:spcPts val="0"/>
                    </a:spcAft>
                    <a:buClr>
                      <a:schemeClr val="tx2"/>
                    </a:buClr>
                    <a:buFontTx/>
                    <a:buChar char="-"/>
                  </a:pPr>
                  <a:r>
                    <a:rPr lang="en" dirty="0">
                      <a:solidFill>
                        <a:schemeClr val="tx2"/>
                      </a:solidFill>
                      <a:latin typeface="Calibri" panose="020F0502020204030204" pitchFamily="34" charset="0"/>
                      <a:ea typeface="Calibri" panose="020F0502020204030204" pitchFamily="34" charset="0"/>
                      <a:cs typeface="Calibri" panose="020F0502020204030204" pitchFamily="34" charset="0"/>
                      <a:sym typeface="Montserrat"/>
                    </a:rPr>
                    <a:t>Northland </a:t>
                  </a:r>
                </a:p>
                <a:p>
                  <a:pPr marL="0" lvl="0" indent="0" algn="l" rtl="0">
                    <a:spcBef>
                      <a:spcPts val="0"/>
                    </a:spcBef>
                    <a:spcAft>
                      <a:spcPts val="0"/>
                    </a:spcAft>
                    <a:buNone/>
                  </a:pPr>
                  <a:r>
                    <a:rPr lang="en" dirty="0">
                      <a:solidFill>
                        <a:schemeClr val="tx2"/>
                      </a:solidFill>
                      <a:latin typeface="Calibri" panose="020F0502020204030204" pitchFamily="34" charset="0"/>
                      <a:ea typeface="Calibri" panose="020F0502020204030204" pitchFamily="34" charset="0"/>
                      <a:cs typeface="Calibri" panose="020F0502020204030204" pitchFamily="34" charset="0"/>
                      <a:sym typeface="Montserrat"/>
                    </a:rPr>
                    <a:t>155 samples</a:t>
                  </a:r>
                  <a:endParaRPr dirty="0">
                    <a:solidFill>
                      <a:schemeClr val="tx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944" name="Google Shape;944;p42"/>
                <p:cNvSpPr txBox="1"/>
                <p:nvPr/>
              </p:nvSpPr>
              <p:spPr>
                <a:xfrm>
                  <a:off x="1366325" y="1573875"/>
                  <a:ext cx="1666800" cy="5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Baseline Sampling- </a:t>
                  </a:r>
                </a:p>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(1-3 months) </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pic>
          <p:nvPicPr>
            <p:cNvPr id="3" name="Graphic 2" descr="Stopwatch with solid fill">
              <a:extLst>
                <a:ext uri="{FF2B5EF4-FFF2-40B4-BE49-F238E27FC236}">
                  <a16:creationId xmlns:a16="http://schemas.microsoft.com/office/drawing/2014/main" id="{8BF3CD72-BF35-5F2A-52B8-43FF9E4529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378" y="2286911"/>
              <a:ext cx="512479" cy="512479"/>
            </a:xfrm>
            <a:prstGeom prst="rect">
              <a:avLst/>
            </a:prstGeom>
          </p:spPr>
        </p:pic>
      </p:grpSp>
      <p:grpSp>
        <p:nvGrpSpPr>
          <p:cNvPr id="6" name="Group 5">
            <a:extLst>
              <a:ext uri="{FF2B5EF4-FFF2-40B4-BE49-F238E27FC236}">
                <a16:creationId xmlns:a16="http://schemas.microsoft.com/office/drawing/2014/main" id="{7F07085B-DA52-7F37-23F0-96CF50A2616C}"/>
              </a:ext>
            </a:extLst>
          </p:cNvPr>
          <p:cNvGrpSpPr/>
          <p:nvPr/>
        </p:nvGrpSpPr>
        <p:grpSpPr>
          <a:xfrm>
            <a:off x="3175344" y="1472847"/>
            <a:ext cx="2808497" cy="2741929"/>
            <a:chOff x="823051" y="1288277"/>
            <a:chExt cx="2808497" cy="2741929"/>
          </a:xfrm>
        </p:grpSpPr>
        <p:grpSp>
          <p:nvGrpSpPr>
            <p:cNvPr id="7" name="Group 6">
              <a:extLst>
                <a:ext uri="{FF2B5EF4-FFF2-40B4-BE49-F238E27FC236}">
                  <a16:creationId xmlns:a16="http://schemas.microsoft.com/office/drawing/2014/main" id="{B0A11796-C13F-6062-F4AE-AB97ED737125}"/>
                </a:ext>
              </a:extLst>
            </p:cNvPr>
            <p:cNvGrpSpPr/>
            <p:nvPr/>
          </p:nvGrpSpPr>
          <p:grpSpPr>
            <a:xfrm>
              <a:off x="823051" y="1288277"/>
              <a:ext cx="2808497" cy="2741929"/>
              <a:chOff x="1022946" y="1566600"/>
              <a:chExt cx="2130907" cy="2010300"/>
            </a:xfrm>
          </p:grpSpPr>
          <p:sp>
            <p:nvSpPr>
              <p:cNvPr id="9" name="Google Shape;920;p42">
                <a:extLst>
                  <a:ext uri="{FF2B5EF4-FFF2-40B4-BE49-F238E27FC236}">
                    <a16:creationId xmlns:a16="http://schemas.microsoft.com/office/drawing/2014/main" id="{DB94145F-BFD2-5BF6-A8AD-2959CCFC3040}"/>
                  </a:ext>
                </a:extLst>
              </p:cNvPr>
              <p:cNvSpPr/>
              <p:nvPr/>
            </p:nvSpPr>
            <p:spPr>
              <a:xfrm>
                <a:off x="1366350" y="1566600"/>
                <a:ext cx="1666800" cy="201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10" name="Google Shape;923;p42">
                <a:extLst>
                  <a:ext uri="{FF2B5EF4-FFF2-40B4-BE49-F238E27FC236}">
                    <a16:creationId xmlns:a16="http://schemas.microsoft.com/office/drawing/2014/main" id="{73218ABF-E629-D7E2-27EB-B98E5AF8F119}"/>
                  </a:ext>
                </a:extLst>
              </p:cNvPr>
              <p:cNvSpPr/>
              <p:nvPr/>
            </p:nvSpPr>
            <p:spPr>
              <a:xfrm>
                <a:off x="1022946" y="2141436"/>
                <a:ext cx="693900" cy="693900"/>
              </a:xfrm>
              <a:prstGeom prst="ellipse">
                <a:avLst/>
              </a:prstGeom>
              <a:solidFill>
                <a:schemeClr val="accent3"/>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11" name="Google Shape;924;p42">
                <a:extLst>
                  <a:ext uri="{FF2B5EF4-FFF2-40B4-BE49-F238E27FC236}">
                    <a16:creationId xmlns:a16="http://schemas.microsoft.com/office/drawing/2014/main" id="{91927809-8D98-9F25-1403-C456EBA31C4E}"/>
                  </a:ext>
                </a:extLst>
              </p:cNvPr>
              <p:cNvSpPr/>
              <p:nvPr/>
            </p:nvSpPr>
            <p:spPr>
              <a:xfrm>
                <a:off x="1115946" y="2234436"/>
                <a:ext cx="507900" cy="507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2" name="Google Shape;942;p42">
                <a:extLst>
                  <a:ext uri="{FF2B5EF4-FFF2-40B4-BE49-F238E27FC236}">
                    <a16:creationId xmlns:a16="http://schemas.microsoft.com/office/drawing/2014/main" id="{6AB392E3-A392-5265-A1BE-6939A5358EA1}"/>
                  </a:ext>
                </a:extLst>
              </p:cNvPr>
              <p:cNvGrpSpPr/>
              <p:nvPr/>
            </p:nvGrpSpPr>
            <p:grpSpPr>
              <a:xfrm>
                <a:off x="1366325" y="1573875"/>
                <a:ext cx="1787528" cy="1809860"/>
                <a:chOff x="1366325" y="1573875"/>
                <a:chExt cx="1787528" cy="1809860"/>
              </a:xfrm>
            </p:grpSpPr>
            <p:sp>
              <p:nvSpPr>
                <p:cNvPr id="13" name="Google Shape;943;p42">
                  <a:extLst>
                    <a:ext uri="{FF2B5EF4-FFF2-40B4-BE49-F238E27FC236}">
                      <a16:creationId xmlns:a16="http://schemas.microsoft.com/office/drawing/2014/main" id="{55828CB8-848B-849E-4954-8A180A00374F}"/>
                    </a:ext>
                  </a:extLst>
                </p:cNvPr>
                <p:cNvSpPr txBox="1"/>
                <p:nvPr/>
              </p:nvSpPr>
              <p:spPr>
                <a:xfrm>
                  <a:off x="1868653" y="2234435"/>
                  <a:ext cx="1285200" cy="114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10 sites </a:t>
                  </a:r>
                </a:p>
                <a:p>
                  <a:pPr marL="0" lvl="0" indent="0" algn="l" rtl="0">
                    <a:spcBef>
                      <a:spcPts val="0"/>
                    </a:spcBef>
                    <a:spcAft>
                      <a:spcPts val="0"/>
                    </a:spcAft>
                    <a:buNone/>
                  </a:pPr>
                  <a:r>
                    <a:rPr lang="en"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Hawke’s Bay</a:t>
                  </a:r>
                </a:p>
              </p:txBody>
            </p:sp>
            <p:sp>
              <p:nvSpPr>
                <p:cNvPr id="14" name="Google Shape;944;p42">
                  <a:extLst>
                    <a:ext uri="{FF2B5EF4-FFF2-40B4-BE49-F238E27FC236}">
                      <a16:creationId xmlns:a16="http://schemas.microsoft.com/office/drawing/2014/main" id="{264450C9-6A9D-65EC-BA9D-E0C027A5B5E5}"/>
                    </a:ext>
                  </a:extLst>
                </p:cNvPr>
                <p:cNvSpPr txBox="1"/>
                <p:nvPr/>
              </p:nvSpPr>
              <p:spPr>
                <a:xfrm>
                  <a:off x="1366325" y="1573875"/>
                  <a:ext cx="1666800" cy="5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Repeat Sampling- Spring (6 months)</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pic>
          <p:nvPicPr>
            <p:cNvPr id="8" name="Graphic 7" descr="Plant outline">
              <a:extLst>
                <a:ext uri="{FF2B5EF4-FFF2-40B4-BE49-F238E27FC236}">
                  <a16:creationId xmlns:a16="http://schemas.microsoft.com/office/drawing/2014/main" id="{5E814B60-0DF3-0C3C-2D03-77A115EA66C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9378" y="2286911"/>
              <a:ext cx="512479" cy="512479"/>
            </a:xfrm>
            <a:prstGeom prst="rect">
              <a:avLst/>
            </a:prstGeom>
          </p:spPr>
        </p:pic>
      </p:grpSp>
      <p:grpSp>
        <p:nvGrpSpPr>
          <p:cNvPr id="15" name="Group 14">
            <a:extLst>
              <a:ext uri="{FF2B5EF4-FFF2-40B4-BE49-F238E27FC236}">
                <a16:creationId xmlns:a16="http://schemas.microsoft.com/office/drawing/2014/main" id="{1CC6C0E5-65DD-3C0A-5CE1-710B6D1F79DF}"/>
              </a:ext>
            </a:extLst>
          </p:cNvPr>
          <p:cNvGrpSpPr/>
          <p:nvPr/>
        </p:nvGrpSpPr>
        <p:grpSpPr>
          <a:xfrm>
            <a:off x="6191296" y="1462924"/>
            <a:ext cx="2771987" cy="2741929"/>
            <a:chOff x="823051" y="1288277"/>
            <a:chExt cx="2771987" cy="2741929"/>
          </a:xfrm>
        </p:grpSpPr>
        <p:grpSp>
          <p:nvGrpSpPr>
            <p:cNvPr id="16" name="Group 15">
              <a:extLst>
                <a:ext uri="{FF2B5EF4-FFF2-40B4-BE49-F238E27FC236}">
                  <a16:creationId xmlns:a16="http://schemas.microsoft.com/office/drawing/2014/main" id="{FB78CBB5-7900-78DD-6C98-5B7BE33A08A0}"/>
                </a:ext>
              </a:extLst>
            </p:cNvPr>
            <p:cNvGrpSpPr/>
            <p:nvPr/>
          </p:nvGrpSpPr>
          <p:grpSpPr>
            <a:xfrm>
              <a:off x="823051" y="1288277"/>
              <a:ext cx="2771987" cy="2741929"/>
              <a:chOff x="1022946" y="1566600"/>
              <a:chExt cx="2103205" cy="2010300"/>
            </a:xfrm>
          </p:grpSpPr>
          <p:sp>
            <p:nvSpPr>
              <p:cNvPr id="18" name="Google Shape;920;p42">
                <a:extLst>
                  <a:ext uri="{FF2B5EF4-FFF2-40B4-BE49-F238E27FC236}">
                    <a16:creationId xmlns:a16="http://schemas.microsoft.com/office/drawing/2014/main" id="{3C5C4CA4-96BD-DCFF-F643-DA404B366ABC}"/>
                  </a:ext>
                </a:extLst>
              </p:cNvPr>
              <p:cNvSpPr/>
              <p:nvPr/>
            </p:nvSpPr>
            <p:spPr>
              <a:xfrm>
                <a:off x="1366350" y="1566600"/>
                <a:ext cx="1666800" cy="201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19" name="Google Shape;923;p42">
                <a:extLst>
                  <a:ext uri="{FF2B5EF4-FFF2-40B4-BE49-F238E27FC236}">
                    <a16:creationId xmlns:a16="http://schemas.microsoft.com/office/drawing/2014/main" id="{8559152D-C58E-34F2-6BFB-AE4DE28CE8A6}"/>
                  </a:ext>
                </a:extLst>
              </p:cNvPr>
              <p:cNvSpPr/>
              <p:nvPr/>
            </p:nvSpPr>
            <p:spPr>
              <a:xfrm>
                <a:off x="1022946" y="2141436"/>
                <a:ext cx="693900" cy="693900"/>
              </a:xfrm>
              <a:prstGeom prst="ellipse">
                <a:avLst/>
              </a:prstGeom>
              <a:solidFill>
                <a:schemeClr val="accen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20" name="Google Shape;924;p42">
                <a:extLst>
                  <a:ext uri="{FF2B5EF4-FFF2-40B4-BE49-F238E27FC236}">
                    <a16:creationId xmlns:a16="http://schemas.microsoft.com/office/drawing/2014/main" id="{E63B91E8-ED19-A4B8-FC1C-46F5F0B0A615}"/>
                  </a:ext>
                </a:extLst>
              </p:cNvPr>
              <p:cNvSpPr/>
              <p:nvPr/>
            </p:nvSpPr>
            <p:spPr>
              <a:xfrm>
                <a:off x="1115946" y="2234436"/>
                <a:ext cx="507900" cy="507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21" name="Google Shape;942;p42">
                <a:extLst>
                  <a:ext uri="{FF2B5EF4-FFF2-40B4-BE49-F238E27FC236}">
                    <a16:creationId xmlns:a16="http://schemas.microsoft.com/office/drawing/2014/main" id="{A230A8FD-C51A-F82E-191F-CB3BC9B85301}"/>
                  </a:ext>
                </a:extLst>
              </p:cNvPr>
              <p:cNvGrpSpPr/>
              <p:nvPr/>
            </p:nvGrpSpPr>
            <p:grpSpPr>
              <a:xfrm>
                <a:off x="1366325" y="1573875"/>
                <a:ext cx="1759826" cy="1811746"/>
                <a:chOff x="1366325" y="1573875"/>
                <a:chExt cx="1759826" cy="1811746"/>
              </a:xfrm>
            </p:grpSpPr>
            <p:sp>
              <p:nvSpPr>
                <p:cNvPr id="22" name="Google Shape;943;p42">
                  <a:extLst>
                    <a:ext uri="{FF2B5EF4-FFF2-40B4-BE49-F238E27FC236}">
                      <a16:creationId xmlns:a16="http://schemas.microsoft.com/office/drawing/2014/main" id="{06808994-4426-6B7A-C5B1-A41AF806A209}"/>
                    </a:ext>
                  </a:extLst>
                </p:cNvPr>
                <p:cNvSpPr txBox="1"/>
                <p:nvPr/>
              </p:nvSpPr>
              <p:spPr>
                <a:xfrm>
                  <a:off x="1772807" y="2236321"/>
                  <a:ext cx="1353344" cy="114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16 sites </a:t>
                  </a:r>
                </a:p>
                <a:p>
                  <a:pPr marL="0" lvl="0" indent="0" algn="l" rtl="0">
                    <a:spcBef>
                      <a:spcPts val="0"/>
                    </a:spcBef>
                    <a:spcAft>
                      <a:spcPts val="0"/>
                    </a:spcAft>
                    <a:buNone/>
                  </a:pPr>
                  <a:r>
                    <a:rPr lang="en"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Hawke’s Bay</a:t>
                  </a:r>
                </a:p>
                <a:p>
                  <a:pPr marL="0" lvl="0" indent="0" algn="l" rtl="0">
                    <a:spcBef>
                      <a:spcPts val="0"/>
                    </a:spcBef>
                    <a:spcAft>
                      <a:spcPts val="0"/>
                    </a:spcAft>
                    <a:buNone/>
                  </a:pPr>
                  <a:r>
                    <a:rPr lang="en"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Crop measurements</a:t>
                  </a: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23" name="Google Shape;944;p42">
                  <a:extLst>
                    <a:ext uri="{FF2B5EF4-FFF2-40B4-BE49-F238E27FC236}">
                      <a16:creationId xmlns:a16="http://schemas.microsoft.com/office/drawing/2014/main" id="{81FB0DCA-BC14-C084-6E02-9ACA93DFC0FC}"/>
                    </a:ext>
                  </a:extLst>
                </p:cNvPr>
                <p:cNvSpPr txBox="1"/>
                <p:nvPr/>
              </p:nvSpPr>
              <p:spPr>
                <a:xfrm>
                  <a:off x="1366325" y="1573875"/>
                  <a:ext cx="1666800" cy="5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Repeat Sampling-Autumn (12 months)</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pic>
          <p:nvPicPr>
            <p:cNvPr id="17" name="Graphic 16" descr="Crops outline">
              <a:extLst>
                <a:ext uri="{FF2B5EF4-FFF2-40B4-BE49-F238E27FC236}">
                  <a16:creationId xmlns:a16="http://schemas.microsoft.com/office/drawing/2014/main" id="{0E8B38CA-EDF9-DB47-5079-CF9E95B6AC6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19378" y="2286911"/>
              <a:ext cx="512479" cy="512479"/>
            </a:xfrm>
            <a:prstGeom prst="rect">
              <a:avLst/>
            </a:prstGeom>
          </p:spPr>
        </p:pic>
      </p:grpSp>
      <p:pic>
        <p:nvPicPr>
          <p:cNvPr id="2" name="Picture 1">
            <a:extLst>
              <a:ext uri="{FF2B5EF4-FFF2-40B4-BE49-F238E27FC236}">
                <a16:creationId xmlns:a16="http://schemas.microsoft.com/office/drawing/2014/main" id="{5584B5A5-C6B4-A11F-CE62-015E4E2C981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283461" y="3770196"/>
            <a:ext cx="621083" cy="384556"/>
          </a:xfrm>
          <a:prstGeom prst="rect">
            <a:avLst/>
          </a:prstGeom>
        </p:spPr>
      </p:pic>
      <p:pic>
        <p:nvPicPr>
          <p:cNvPr id="24" name="Picture 4" descr="Vegetable Research &amp; Innovation Board - VR &amp; I">
            <a:extLst>
              <a:ext uri="{FF2B5EF4-FFF2-40B4-BE49-F238E27FC236}">
                <a16:creationId xmlns:a16="http://schemas.microsoft.com/office/drawing/2014/main" id="{D7B242CA-52AE-5C5C-AF09-169E50D4452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351225" y="3770196"/>
            <a:ext cx="408029" cy="3845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3D281839-E02B-0FCB-C45B-426D145B652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132957" y="3770196"/>
            <a:ext cx="651233" cy="403224"/>
          </a:xfrm>
          <a:prstGeom prst="rect">
            <a:avLst/>
          </a:prstGeom>
        </p:spPr>
      </p:pic>
      <p:pic>
        <p:nvPicPr>
          <p:cNvPr id="26" name="Picture 25">
            <a:extLst>
              <a:ext uri="{FF2B5EF4-FFF2-40B4-BE49-F238E27FC236}">
                <a16:creationId xmlns:a16="http://schemas.microsoft.com/office/drawing/2014/main" id="{31017D65-FA29-3952-2D2A-DEF53F54C5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648691" y="3770197"/>
            <a:ext cx="621079" cy="384554"/>
          </a:xfrm>
          <a:prstGeom prst="rect">
            <a:avLst/>
          </a:prstGeom>
        </p:spPr>
      </p:pic>
      <p:sp>
        <p:nvSpPr>
          <p:cNvPr id="27" name="Google Shape;420;p27">
            <a:extLst>
              <a:ext uri="{FF2B5EF4-FFF2-40B4-BE49-F238E27FC236}">
                <a16:creationId xmlns:a16="http://schemas.microsoft.com/office/drawing/2014/main" id="{60B31ABA-AB2F-82F2-78FB-88A613B90D0F}"/>
              </a:ext>
            </a:extLst>
          </p:cNvPr>
          <p:cNvSpPr txBox="1"/>
          <p:nvPr/>
        </p:nvSpPr>
        <p:spPr>
          <a:xfrm>
            <a:off x="748263" y="4434178"/>
            <a:ext cx="2196813" cy="340922"/>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Stage 1 </a:t>
            </a:r>
            <a:endParaRPr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28" name="Google Shape;420;p27">
            <a:extLst>
              <a:ext uri="{FF2B5EF4-FFF2-40B4-BE49-F238E27FC236}">
                <a16:creationId xmlns:a16="http://schemas.microsoft.com/office/drawing/2014/main" id="{D7973553-8068-DB90-8AC9-B699C3D886DE}"/>
              </a:ext>
            </a:extLst>
          </p:cNvPr>
          <p:cNvSpPr txBox="1"/>
          <p:nvPr/>
        </p:nvSpPr>
        <p:spPr>
          <a:xfrm>
            <a:off x="3627910" y="4434176"/>
            <a:ext cx="5212766" cy="340922"/>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Stage 2 </a:t>
            </a:r>
            <a:endParaRPr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44363" y="255748"/>
            <a:ext cx="7696200" cy="59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Sample locations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27C68DF2-A91E-E946-8BB9-3A7EB2026B60}"/>
              </a:ext>
            </a:extLst>
          </p:cNvPr>
          <p:cNvGrpSpPr/>
          <p:nvPr/>
        </p:nvGrpSpPr>
        <p:grpSpPr>
          <a:xfrm>
            <a:off x="2598438" y="1039454"/>
            <a:ext cx="2550493" cy="3773756"/>
            <a:chOff x="2847060" y="1007794"/>
            <a:chExt cx="2550493" cy="3773756"/>
          </a:xfrm>
        </p:grpSpPr>
        <p:pic>
          <p:nvPicPr>
            <p:cNvPr id="3" name="Picture 2" descr="A green map of new zealand&#10;&#10;Description automatically generated">
              <a:extLst>
                <a:ext uri="{FF2B5EF4-FFF2-40B4-BE49-F238E27FC236}">
                  <a16:creationId xmlns:a16="http://schemas.microsoft.com/office/drawing/2014/main" id="{67089C5C-E9AF-9D29-6722-3956AE69EA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7060" y="1093698"/>
              <a:ext cx="2406865" cy="3687852"/>
            </a:xfrm>
            <a:prstGeom prst="rect">
              <a:avLst/>
            </a:prstGeom>
            <a:solidFill>
              <a:schemeClr val="lt2"/>
            </a:solidFill>
          </p:spPr>
        </p:pic>
        <p:grpSp>
          <p:nvGrpSpPr>
            <p:cNvPr id="11" name="Group 10">
              <a:extLst>
                <a:ext uri="{FF2B5EF4-FFF2-40B4-BE49-F238E27FC236}">
                  <a16:creationId xmlns:a16="http://schemas.microsoft.com/office/drawing/2014/main" id="{F2F3A442-2297-24A9-98DF-70B637FE0DA5}"/>
                </a:ext>
              </a:extLst>
            </p:cNvPr>
            <p:cNvGrpSpPr/>
            <p:nvPr/>
          </p:nvGrpSpPr>
          <p:grpSpPr>
            <a:xfrm>
              <a:off x="3759899" y="1007794"/>
              <a:ext cx="1637654" cy="1635843"/>
              <a:chOff x="3759899" y="1007794"/>
              <a:chExt cx="1637654" cy="1635843"/>
            </a:xfrm>
          </p:grpSpPr>
          <p:pic>
            <p:nvPicPr>
              <p:cNvPr id="8" name="Graphic 7" descr="Marker with solid fill">
                <a:extLst>
                  <a:ext uri="{FF2B5EF4-FFF2-40B4-BE49-F238E27FC236}">
                    <a16:creationId xmlns:a16="http://schemas.microsoft.com/office/drawing/2014/main" id="{0B740892-2D08-34D4-7DCC-539E17D647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59899" y="1007794"/>
                <a:ext cx="581186" cy="581186"/>
              </a:xfrm>
              <a:prstGeom prst="rect">
                <a:avLst/>
              </a:prstGeom>
            </p:spPr>
          </p:pic>
          <p:pic>
            <p:nvPicPr>
              <p:cNvPr id="9" name="Graphic 8" descr="Marker with solid fill">
                <a:extLst>
                  <a:ext uri="{FF2B5EF4-FFF2-40B4-BE49-F238E27FC236}">
                    <a16:creationId xmlns:a16="http://schemas.microsoft.com/office/drawing/2014/main" id="{94FBBD1D-D462-BD0F-A24E-5FC19EAB9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83593" y="2062451"/>
                <a:ext cx="581186" cy="581186"/>
              </a:xfrm>
              <a:prstGeom prst="rect">
                <a:avLst/>
              </a:prstGeom>
            </p:spPr>
          </p:pic>
          <p:pic>
            <p:nvPicPr>
              <p:cNvPr id="10" name="Graphic 9" descr="Marker with solid fill">
                <a:extLst>
                  <a:ext uri="{FF2B5EF4-FFF2-40B4-BE49-F238E27FC236}">
                    <a16:creationId xmlns:a16="http://schemas.microsoft.com/office/drawing/2014/main" id="{1557190E-02C5-A6C2-964F-6C9E4F168A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6367" y="1816289"/>
                <a:ext cx="581186" cy="581186"/>
              </a:xfrm>
              <a:prstGeom prst="rect">
                <a:avLst/>
              </a:prstGeom>
            </p:spPr>
          </p:pic>
        </p:grpSp>
      </p:grpSp>
      <p:grpSp>
        <p:nvGrpSpPr>
          <p:cNvPr id="21" name="Google Shape;351;p25">
            <a:extLst>
              <a:ext uri="{FF2B5EF4-FFF2-40B4-BE49-F238E27FC236}">
                <a16:creationId xmlns:a16="http://schemas.microsoft.com/office/drawing/2014/main" id="{3C8433FA-39CC-F5E0-F782-F07889460B86}"/>
              </a:ext>
            </a:extLst>
          </p:cNvPr>
          <p:cNvGrpSpPr/>
          <p:nvPr/>
        </p:nvGrpSpPr>
        <p:grpSpPr>
          <a:xfrm>
            <a:off x="853449" y="1219663"/>
            <a:ext cx="2289969" cy="630145"/>
            <a:chOff x="1051475" y="1323450"/>
            <a:chExt cx="3205000" cy="858600"/>
          </a:xfrm>
          <a:solidFill>
            <a:schemeClr val="accent2"/>
          </a:solidFill>
        </p:grpSpPr>
        <p:sp>
          <p:nvSpPr>
            <p:cNvPr id="22" name="Google Shape;333;p25">
              <a:extLst>
                <a:ext uri="{FF2B5EF4-FFF2-40B4-BE49-F238E27FC236}">
                  <a16:creationId xmlns:a16="http://schemas.microsoft.com/office/drawing/2014/main" id="{356EB48C-A36F-FC94-65D0-AD8C2B3BE4DF}"/>
                </a:ext>
              </a:extLst>
            </p:cNvPr>
            <p:cNvSpPr/>
            <p:nvPr/>
          </p:nvSpPr>
          <p:spPr>
            <a:xfrm>
              <a:off x="1051575" y="1323450"/>
              <a:ext cx="3204900" cy="858600"/>
            </a:xfrm>
            <a:prstGeom prst="homePlat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23" name="Google Shape;352;p25">
              <a:extLst>
                <a:ext uri="{FF2B5EF4-FFF2-40B4-BE49-F238E27FC236}">
                  <a16:creationId xmlns:a16="http://schemas.microsoft.com/office/drawing/2014/main" id="{7DFD1B8F-7A12-62D3-C8B5-0F9E076F85FE}"/>
                </a:ext>
              </a:extLst>
            </p:cNvPr>
            <p:cNvGrpSpPr/>
            <p:nvPr/>
          </p:nvGrpSpPr>
          <p:grpSpPr>
            <a:xfrm>
              <a:off x="1051475" y="1323450"/>
              <a:ext cx="2747200" cy="858550"/>
              <a:chOff x="1051475" y="1323450"/>
              <a:chExt cx="2747200" cy="858550"/>
            </a:xfrm>
            <a:grpFill/>
          </p:grpSpPr>
          <p:sp>
            <p:nvSpPr>
              <p:cNvPr id="24" name="Google Shape;353;p25">
                <a:extLst>
                  <a:ext uri="{FF2B5EF4-FFF2-40B4-BE49-F238E27FC236}">
                    <a16:creationId xmlns:a16="http://schemas.microsoft.com/office/drawing/2014/main" id="{11674ECD-4AFF-602C-14C6-B72E69155FBC}"/>
                  </a:ext>
                </a:extLst>
              </p:cNvPr>
              <p:cNvSpPr txBox="1"/>
              <p:nvPr/>
            </p:nvSpPr>
            <p:spPr>
              <a:xfrm>
                <a:off x="1051575" y="1597600"/>
                <a:ext cx="2747100" cy="584400"/>
              </a:xfrm>
              <a:prstGeom prst="rect">
                <a:avLst/>
              </a:prstGeom>
              <a:grp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6 sites</a:t>
                </a: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25" name="Google Shape;354;p25">
                <a:extLst>
                  <a:ext uri="{FF2B5EF4-FFF2-40B4-BE49-F238E27FC236}">
                    <a16:creationId xmlns:a16="http://schemas.microsoft.com/office/drawing/2014/main" id="{720EE050-E276-84A4-92D7-8090579E4A17}"/>
                  </a:ext>
                </a:extLst>
              </p:cNvPr>
              <p:cNvSpPr txBox="1"/>
              <p:nvPr/>
            </p:nvSpPr>
            <p:spPr>
              <a:xfrm>
                <a:off x="1051475" y="1323450"/>
                <a:ext cx="2747100" cy="388500"/>
              </a:xfrm>
              <a:prstGeom prst="rect">
                <a:avLst/>
              </a:prstGeom>
              <a:grp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Northland</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grpSp>
        <p:nvGrpSpPr>
          <p:cNvPr id="26" name="Google Shape;359;p25">
            <a:extLst>
              <a:ext uri="{FF2B5EF4-FFF2-40B4-BE49-F238E27FC236}">
                <a16:creationId xmlns:a16="http://schemas.microsoft.com/office/drawing/2014/main" id="{59C5BA7D-0394-3CA6-47D0-CFE8865B9F84}"/>
              </a:ext>
            </a:extLst>
          </p:cNvPr>
          <p:cNvGrpSpPr/>
          <p:nvPr/>
        </p:nvGrpSpPr>
        <p:grpSpPr>
          <a:xfrm>
            <a:off x="5154278" y="2337656"/>
            <a:ext cx="3354756" cy="867700"/>
            <a:chOff x="4887675" y="2396500"/>
            <a:chExt cx="3204900" cy="867700"/>
          </a:xfrm>
        </p:grpSpPr>
        <p:sp>
          <p:nvSpPr>
            <p:cNvPr id="27" name="Google Shape;335;p25">
              <a:extLst>
                <a:ext uri="{FF2B5EF4-FFF2-40B4-BE49-F238E27FC236}">
                  <a16:creationId xmlns:a16="http://schemas.microsoft.com/office/drawing/2014/main" id="{40316C88-EB42-1C2D-B6C7-C9542758CF2C}"/>
                </a:ext>
              </a:extLst>
            </p:cNvPr>
            <p:cNvSpPr/>
            <p:nvPr/>
          </p:nvSpPr>
          <p:spPr>
            <a:xfrm flipH="1">
              <a:off x="4887675" y="2396500"/>
              <a:ext cx="3204900" cy="8586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28" name="Google Shape;360;p25">
              <a:extLst>
                <a:ext uri="{FF2B5EF4-FFF2-40B4-BE49-F238E27FC236}">
                  <a16:creationId xmlns:a16="http://schemas.microsoft.com/office/drawing/2014/main" id="{817BD8B0-9C85-76C3-8F80-E239C9DD09E5}"/>
                </a:ext>
              </a:extLst>
            </p:cNvPr>
            <p:cNvGrpSpPr/>
            <p:nvPr/>
          </p:nvGrpSpPr>
          <p:grpSpPr>
            <a:xfrm>
              <a:off x="4957498" y="2396500"/>
              <a:ext cx="3135077" cy="867700"/>
              <a:chOff x="4957498" y="2396500"/>
              <a:chExt cx="3135077" cy="867700"/>
            </a:xfrm>
          </p:grpSpPr>
          <p:sp>
            <p:nvSpPr>
              <p:cNvPr id="29" name="Google Shape;361;p25">
                <a:extLst>
                  <a:ext uri="{FF2B5EF4-FFF2-40B4-BE49-F238E27FC236}">
                    <a16:creationId xmlns:a16="http://schemas.microsoft.com/office/drawing/2014/main" id="{77CE9537-1F0E-D17C-36AD-34DACD8A0D23}"/>
                  </a:ext>
                </a:extLst>
              </p:cNvPr>
              <p:cNvSpPr txBox="1"/>
              <p:nvPr/>
            </p:nvSpPr>
            <p:spPr>
              <a:xfrm>
                <a:off x="4957498" y="2679800"/>
                <a:ext cx="3135077" cy="58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Hastings/Napier/Otane 61 sites</a:t>
                </a:r>
              </a:p>
              <a:p>
                <a:pPr marL="0" lvl="0" indent="0" algn="r" rtl="0">
                  <a:spcBef>
                    <a:spcPts val="0"/>
                  </a:spcBef>
                  <a:spcAft>
                    <a:spcPts val="0"/>
                  </a:spcAft>
                  <a:buNone/>
                </a:pPr>
                <a:r>
                  <a:rPr lang="en"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Wairoa 5 sites </a:t>
                </a: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30" name="Google Shape;362;p25">
                <a:extLst>
                  <a:ext uri="{FF2B5EF4-FFF2-40B4-BE49-F238E27FC236}">
                    <a16:creationId xmlns:a16="http://schemas.microsoft.com/office/drawing/2014/main" id="{640A41FD-FBB5-A6BE-D6A5-AAB47F42CA2B}"/>
                  </a:ext>
                </a:extLst>
              </p:cNvPr>
              <p:cNvSpPr txBox="1"/>
              <p:nvPr/>
            </p:nvSpPr>
            <p:spPr>
              <a:xfrm>
                <a:off x="5345475" y="2396500"/>
                <a:ext cx="2747100" cy="388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Hawke’s Bay</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grpSp>
        <p:nvGrpSpPr>
          <p:cNvPr id="31" name="Google Shape;359;p25">
            <a:extLst>
              <a:ext uri="{FF2B5EF4-FFF2-40B4-BE49-F238E27FC236}">
                <a16:creationId xmlns:a16="http://schemas.microsoft.com/office/drawing/2014/main" id="{B36D9FB5-38A2-0964-30AF-BA985DBA2107}"/>
              </a:ext>
            </a:extLst>
          </p:cNvPr>
          <p:cNvGrpSpPr/>
          <p:nvPr/>
        </p:nvGrpSpPr>
        <p:grpSpPr>
          <a:xfrm>
            <a:off x="5304134" y="1504790"/>
            <a:ext cx="3204900" cy="728711"/>
            <a:chOff x="4887675" y="2396500"/>
            <a:chExt cx="3204900" cy="867700"/>
          </a:xfrm>
        </p:grpSpPr>
        <p:sp>
          <p:nvSpPr>
            <p:cNvPr id="32" name="Google Shape;335;p25">
              <a:extLst>
                <a:ext uri="{FF2B5EF4-FFF2-40B4-BE49-F238E27FC236}">
                  <a16:creationId xmlns:a16="http://schemas.microsoft.com/office/drawing/2014/main" id="{88DFE71B-C7BD-2573-4CE9-28B57BC35A5F}"/>
                </a:ext>
              </a:extLst>
            </p:cNvPr>
            <p:cNvSpPr/>
            <p:nvPr/>
          </p:nvSpPr>
          <p:spPr>
            <a:xfrm flipH="1">
              <a:off x="4887675" y="2396500"/>
              <a:ext cx="3204900" cy="8586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33" name="Google Shape;360;p25">
              <a:extLst>
                <a:ext uri="{FF2B5EF4-FFF2-40B4-BE49-F238E27FC236}">
                  <a16:creationId xmlns:a16="http://schemas.microsoft.com/office/drawing/2014/main" id="{D9E20381-4A3C-A3F9-AC62-8C43339EFC7E}"/>
                </a:ext>
              </a:extLst>
            </p:cNvPr>
            <p:cNvGrpSpPr/>
            <p:nvPr/>
          </p:nvGrpSpPr>
          <p:grpSpPr>
            <a:xfrm>
              <a:off x="5345475" y="2396500"/>
              <a:ext cx="2747100" cy="867700"/>
              <a:chOff x="5345475" y="2396500"/>
              <a:chExt cx="2747100" cy="867700"/>
            </a:xfrm>
          </p:grpSpPr>
          <p:sp>
            <p:nvSpPr>
              <p:cNvPr id="34" name="Google Shape;361;p25">
                <a:extLst>
                  <a:ext uri="{FF2B5EF4-FFF2-40B4-BE49-F238E27FC236}">
                    <a16:creationId xmlns:a16="http://schemas.microsoft.com/office/drawing/2014/main" id="{A2E7D403-19C4-39CF-9E07-D9C049E9C846}"/>
                  </a:ext>
                </a:extLst>
              </p:cNvPr>
              <p:cNvSpPr txBox="1"/>
              <p:nvPr/>
            </p:nvSpPr>
            <p:spPr>
              <a:xfrm>
                <a:off x="5345475" y="2679800"/>
                <a:ext cx="2747100" cy="58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39 sites</a:t>
                </a: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35" name="Google Shape;362;p25">
                <a:extLst>
                  <a:ext uri="{FF2B5EF4-FFF2-40B4-BE49-F238E27FC236}">
                    <a16:creationId xmlns:a16="http://schemas.microsoft.com/office/drawing/2014/main" id="{1ADA06CC-2384-4952-36A5-DB68A49B6403}"/>
                  </a:ext>
                </a:extLst>
              </p:cNvPr>
              <p:cNvSpPr txBox="1"/>
              <p:nvPr/>
            </p:nvSpPr>
            <p:spPr>
              <a:xfrm>
                <a:off x="5345475" y="2396500"/>
                <a:ext cx="2747100" cy="388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Gisborne/Tairawhiti</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sp>
        <p:nvSpPr>
          <p:cNvPr id="36" name="Google Shape;418;p27">
            <a:extLst>
              <a:ext uri="{FF2B5EF4-FFF2-40B4-BE49-F238E27FC236}">
                <a16:creationId xmlns:a16="http://schemas.microsoft.com/office/drawing/2014/main" id="{784B5249-8FAF-225A-A6CB-D70A0CB9933D}"/>
              </a:ext>
            </a:extLst>
          </p:cNvPr>
          <p:cNvSpPr txBox="1"/>
          <p:nvPr/>
        </p:nvSpPr>
        <p:spPr>
          <a:xfrm>
            <a:off x="7260095" y="4591510"/>
            <a:ext cx="1741370" cy="443400"/>
          </a:xfrm>
          <a:prstGeom prst="rect">
            <a:avLst/>
          </a:prstGeom>
          <a:solidFill>
            <a:schemeClr val="accent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Total= 111 Sites</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pSp>
        <p:nvGrpSpPr>
          <p:cNvPr id="237" name="Google Shape;237;p21"/>
          <p:cNvGrpSpPr/>
          <p:nvPr/>
        </p:nvGrpSpPr>
        <p:grpSpPr>
          <a:xfrm>
            <a:off x="1613550" y="3640950"/>
            <a:ext cx="5916900" cy="1123200"/>
            <a:chOff x="1613550" y="3488550"/>
            <a:chExt cx="5916900" cy="1123200"/>
          </a:xfrm>
        </p:grpSpPr>
        <p:grpSp>
          <p:nvGrpSpPr>
            <p:cNvPr id="238" name="Google Shape;238;p21"/>
            <p:cNvGrpSpPr/>
            <p:nvPr/>
          </p:nvGrpSpPr>
          <p:grpSpPr>
            <a:xfrm>
              <a:off x="2265450" y="3585268"/>
              <a:ext cx="5265000" cy="929700"/>
              <a:chOff x="2265450" y="3585268"/>
              <a:chExt cx="5265000" cy="929700"/>
            </a:xfrm>
          </p:grpSpPr>
          <p:sp>
            <p:nvSpPr>
              <p:cNvPr id="239" name="Google Shape;239;p21"/>
              <p:cNvSpPr/>
              <p:nvPr/>
            </p:nvSpPr>
            <p:spPr>
              <a:xfrm>
                <a:off x="2265450" y="3585268"/>
                <a:ext cx="5265000" cy="9297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240" name="Google Shape;240;p21"/>
              <p:cNvGrpSpPr/>
              <p:nvPr/>
            </p:nvGrpSpPr>
            <p:grpSpPr>
              <a:xfrm>
                <a:off x="2736750" y="3585275"/>
                <a:ext cx="4323900" cy="815275"/>
                <a:chOff x="2736750" y="3585275"/>
                <a:chExt cx="4323900" cy="815275"/>
              </a:xfrm>
            </p:grpSpPr>
            <p:sp>
              <p:nvSpPr>
                <p:cNvPr id="241" name="Google Shape;241;p21"/>
                <p:cNvSpPr txBox="1"/>
                <p:nvPr/>
              </p:nvSpPr>
              <p:spPr>
                <a:xfrm>
                  <a:off x="2736750" y="3913050"/>
                  <a:ext cx="43239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Sampling repeated in autumn </a:t>
                  </a:r>
                </a:p>
                <a:p>
                  <a:pPr marL="0" lvl="0" indent="0" algn="l" rtl="0">
                    <a:spcBef>
                      <a:spcPts val="0"/>
                    </a:spcBef>
                    <a:spcAft>
                      <a:spcPts val="0"/>
                    </a:spcAft>
                    <a:buNone/>
                  </a:pPr>
                  <a:r>
                    <a:rPr lang="en"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Harvest data collected (where applicable)</a:t>
                  </a:r>
                  <a:endParaRPr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242" name="Google Shape;242;p21"/>
                <p:cNvSpPr txBox="1"/>
                <p:nvPr/>
              </p:nvSpPr>
              <p:spPr>
                <a:xfrm>
                  <a:off x="2736750" y="3585275"/>
                  <a:ext cx="4323900" cy="3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Results</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sp>
          <p:nvSpPr>
            <p:cNvPr id="243" name="Google Shape;243;p21"/>
            <p:cNvSpPr/>
            <p:nvPr/>
          </p:nvSpPr>
          <p:spPr>
            <a:xfrm>
              <a:off x="1613550" y="3488550"/>
              <a:ext cx="1123200" cy="1123200"/>
            </a:xfrm>
            <a:prstGeom prst="ellipse">
              <a:avLst/>
            </a:prstGeom>
            <a:solidFill>
              <a:schemeClr val="lt2"/>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grpSp>
        <p:nvGrpSpPr>
          <p:cNvPr id="244" name="Google Shape;244;p21"/>
          <p:cNvGrpSpPr/>
          <p:nvPr/>
        </p:nvGrpSpPr>
        <p:grpSpPr>
          <a:xfrm>
            <a:off x="1613550" y="2363925"/>
            <a:ext cx="5916900" cy="1123200"/>
            <a:chOff x="1613550" y="2211525"/>
            <a:chExt cx="5916900" cy="1123200"/>
          </a:xfrm>
        </p:grpSpPr>
        <p:grpSp>
          <p:nvGrpSpPr>
            <p:cNvPr id="245" name="Google Shape;245;p21"/>
            <p:cNvGrpSpPr/>
            <p:nvPr/>
          </p:nvGrpSpPr>
          <p:grpSpPr>
            <a:xfrm>
              <a:off x="2265450" y="2308272"/>
              <a:ext cx="5265000" cy="929700"/>
              <a:chOff x="2265450" y="2308272"/>
              <a:chExt cx="5265000" cy="929700"/>
            </a:xfrm>
          </p:grpSpPr>
          <p:sp>
            <p:nvSpPr>
              <p:cNvPr id="246" name="Google Shape;246;p21"/>
              <p:cNvSpPr/>
              <p:nvPr/>
            </p:nvSpPr>
            <p:spPr>
              <a:xfrm>
                <a:off x="2265450" y="2308272"/>
                <a:ext cx="5265000" cy="9297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247" name="Google Shape;247;p21"/>
              <p:cNvGrpSpPr/>
              <p:nvPr/>
            </p:nvGrpSpPr>
            <p:grpSpPr>
              <a:xfrm>
                <a:off x="2736750" y="2308275"/>
                <a:ext cx="4323900" cy="815250"/>
                <a:chOff x="2736750" y="2308275"/>
                <a:chExt cx="4323900" cy="815250"/>
              </a:xfrm>
            </p:grpSpPr>
            <p:sp>
              <p:nvSpPr>
                <p:cNvPr id="248" name="Google Shape;248;p21"/>
                <p:cNvSpPr txBox="1"/>
                <p:nvPr/>
              </p:nvSpPr>
              <p:spPr>
                <a:xfrm>
                  <a:off x="2736750" y="2636025"/>
                  <a:ext cx="43239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Location, sediment texture, depth</a:t>
                  </a:r>
                </a:p>
                <a:p>
                  <a:pPr marL="0" lvl="0" indent="0" algn="l" rtl="0">
                    <a:spcBef>
                      <a:spcPts val="0"/>
                    </a:spcBef>
                    <a:spcAft>
                      <a:spcPts val="0"/>
                    </a:spcAft>
                    <a:buNone/>
                  </a:pPr>
                  <a:r>
                    <a:rPr lang="en"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BUT managed differently </a:t>
                  </a:r>
                  <a:endParaRPr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249" name="Google Shape;249;p21"/>
                <p:cNvSpPr txBox="1"/>
                <p:nvPr/>
              </p:nvSpPr>
              <p:spPr>
                <a:xfrm>
                  <a:off x="2736750" y="2308275"/>
                  <a:ext cx="4323900" cy="3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Matched by sediment scenario </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sp>
          <p:nvSpPr>
            <p:cNvPr id="250" name="Google Shape;250;p21"/>
            <p:cNvSpPr/>
            <p:nvPr/>
          </p:nvSpPr>
          <p:spPr>
            <a:xfrm>
              <a:off x="1613550" y="2211525"/>
              <a:ext cx="1123200" cy="1123200"/>
            </a:xfrm>
            <a:prstGeom prst="ellipse">
              <a:avLst/>
            </a:prstGeom>
            <a:solidFill>
              <a:schemeClr val="lt2"/>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grpSp>
        <p:nvGrpSpPr>
          <p:cNvPr id="251" name="Google Shape;251;p21"/>
          <p:cNvGrpSpPr/>
          <p:nvPr/>
        </p:nvGrpSpPr>
        <p:grpSpPr>
          <a:xfrm>
            <a:off x="1613550" y="1086900"/>
            <a:ext cx="5916900" cy="1123200"/>
            <a:chOff x="1613550" y="934500"/>
            <a:chExt cx="5916900" cy="1123200"/>
          </a:xfrm>
        </p:grpSpPr>
        <p:grpSp>
          <p:nvGrpSpPr>
            <p:cNvPr id="252" name="Google Shape;252;p21"/>
            <p:cNvGrpSpPr/>
            <p:nvPr/>
          </p:nvGrpSpPr>
          <p:grpSpPr>
            <a:xfrm>
              <a:off x="2265450" y="1031275"/>
              <a:ext cx="5265000" cy="929700"/>
              <a:chOff x="2265450" y="1031275"/>
              <a:chExt cx="5265000" cy="929700"/>
            </a:xfrm>
          </p:grpSpPr>
          <p:sp>
            <p:nvSpPr>
              <p:cNvPr id="253" name="Google Shape;253;p21"/>
              <p:cNvSpPr/>
              <p:nvPr/>
            </p:nvSpPr>
            <p:spPr>
              <a:xfrm>
                <a:off x="2265450" y="1031275"/>
                <a:ext cx="5265000" cy="9297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256" name="Google Shape;256;p21"/>
              <p:cNvSpPr txBox="1"/>
              <p:nvPr/>
            </p:nvSpPr>
            <p:spPr>
              <a:xfrm>
                <a:off x="2736750" y="1031275"/>
                <a:ext cx="4323900" cy="3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16 paired sites</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sp>
          <p:nvSpPr>
            <p:cNvPr id="257" name="Google Shape;257;p21"/>
            <p:cNvSpPr/>
            <p:nvPr/>
          </p:nvSpPr>
          <p:spPr>
            <a:xfrm>
              <a:off x="1613550" y="934500"/>
              <a:ext cx="1123200" cy="11232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258" name="Google Shape;258;p21"/>
          <p:cNvSpPr txBox="1">
            <a:spLocks noGrp="1"/>
          </p:cNvSpPr>
          <p:nvPr>
            <p:ph type="title"/>
          </p:nvPr>
        </p:nvSpPr>
        <p:spPr>
          <a:xfrm>
            <a:off x="266775" y="213880"/>
            <a:ext cx="76962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Repeat Sampling- Paired Sites </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59" name="Google Shape;259;p21"/>
          <p:cNvSpPr/>
          <p:nvPr/>
        </p:nvSpPr>
        <p:spPr>
          <a:xfrm>
            <a:off x="1887823" y="2761778"/>
            <a:ext cx="574677" cy="327508"/>
          </a:xfrm>
          <a:custGeom>
            <a:avLst/>
            <a:gdLst/>
            <a:ahLst/>
            <a:cxnLst/>
            <a:rect l="l" t="t" r="r" b="b"/>
            <a:pathLst>
              <a:path w="10654" h="6072" extrusionOk="0">
                <a:moveTo>
                  <a:pt x="9461" y="311"/>
                </a:moveTo>
                <a:cubicBezTo>
                  <a:pt x="9608" y="311"/>
                  <a:pt x="9791" y="348"/>
                  <a:pt x="10019" y="348"/>
                </a:cubicBezTo>
                <a:cubicBezTo>
                  <a:pt x="10034" y="348"/>
                  <a:pt x="10049" y="348"/>
                  <a:pt x="10065" y="348"/>
                </a:cubicBezTo>
                <a:lnTo>
                  <a:pt x="10065" y="348"/>
                </a:lnTo>
                <a:cubicBezTo>
                  <a:pt x="9950" y="623"/>
                  <a:pt x="9797" y="795"/>
                  <a:pt x="9611" y="862"/>
                </a:cubicBezTo>
                <a:cubicBezTo>
                  <a:pt x="9547" y="885"/>
                  <a:pt x="9482" y="894"/>
                  <a:pt x="9421" y="894"/>
                </a:cubicBezTo>
                <a:cubicBezTo>
                  <a:pt x="9272" y="894"/>
                  <a:pt x="9139" y="841"/>
                  <a:pt x="9064" y="805"/>
                </a:cubicBezTo>
                <a:cubicBezTo>
                  <a:pt x="9063" y="692"/>
                  <a:pt x="9083" y="512"/>
                  <a:pt x="9185" y="408"/>
                </a:cubicBezTo>
                <a:cubicBezTo>
                  <a:pt x="9259" y="332"/>
                  <a:pt x="9350" y="311"/>
                  <a:pt x="9461" y="311"/>
                </a:cubicBezTo>
                <a:close/>
                <a:moveTo>
                  <a:pt x="7817" y="1201"/>
                </a:moveTo>
                <a:lnTo>
                  <a:pt x="7817" y="1201"/>
                </a:lnTo>
                <a:cubicBezTo>
                  <a:pt x="7926" y="1220"/>
                  <a:pt x="8021" y="1225"/>
                  <a:pt x="8104" y="1225"/>
                </a:cubicBezTo>
                <a:cubicBezTo>
                  <a:pt x="8189" y="1225"/>
                  <a:pt x="8262" y="1220"/>
                  <a:pt x="8327" y="1220"/>
                </a:cubicBezTo>
                <a:cubicBezTo>
                  <a:pt x="8435" y="1220"/>
                  <a:pt x="8519" y="1235"/>
                  <a:pt x="8598" y="1313"/>
                </a:cubicBezTo>
                <a:cubicBezTo>
                  <a:pt x="8714" y="1429"/>
                  <a:pt x="8751" y="1638"/>
                  <a:pt x="8760" y="1775"/>
                </a:cubicBezTo>
                <a:cubicBezTo>
                  <a:pt x="8663" y="1805"/>
                  <a:pt x="8571" y="1821"/>
                  <a:pt x="8485" y="1821"/>
                </a:cubicBezTo>
                <a:cubicBezTo>
                  <a:pt x="8177" y="1821"/>
                  <a:pt x="7941" y="1625"/>
                  <a:pt x="7817" y="1201"/>
                </a:cubicBezTo>
                <a:close/>
                <a:moveTo>
                  <a:pt x="8902" y="3098"/>
                </a:moveTo>
                <a:cubicBezTo>
                  <a:pt x="9237" y="3098"/>
                  <a:pt x="9562" y="3181"/>
                  <a:pt x="9853" y="3338"/>
                </a:cubicBezTo>
                <a:lnTo>
                  <a:pt x="7952" y="3338"/>
                </a:lnTo>
                <a:cubicBezTo>
                  <a:pt x="8242" y="3181"/>
                  <a:pt x="8567" y="3098"/>
                  <a:pt x="8902" y="3098"/>
                </a:cubicBezTo>
                <a:close/>
                <a:moveTo>
                  <a:pt x="3131" y="1236"/>
                </a:moveTo>
                <a:cubicBezTo>
                  <a:pt x="3136" y="1236"/>
                  <a:pt x="3140" y="1239"/>
                  <a:pt x="3145" y="1243"/>
                </a:cubicBezTo>
                <a:lnTo>
                  <a:pt x="3498" y="1596"/>
                </a:lnTo>
                <a:cubicBezTo>
                  <a:pt x="3505" y="1603"/>
                  <a:pt x="3505" y="1616"/>
                  <a:pt x="3498" y="1623"/>
                </a:cubicBezTo>
                <a:lnTo>
                  <a:pt x="1824" y="3297"/>
                </a:lnTo>
                <a:cubicBezTo>
                  <a:pt x="1824" y="3298"/>
                  <a:pt x="1823" y="3298"/>
                  <a:pt x="1823" y="3298"/>
                </a:cubicBezTo>
                <a:lnTo>
                  <a:pt x="1691" y="3431"/>
                </a:lnTo>
                <a:cubicBezTo>
                  <a:pt x="1687" y="3435"/>
                  <a:pt x="1682" y="3436"/>
                  <a:pt x="1677" y="3436"/>
                </a:cubicBezTo>
                <a:cubicBezTo>
                  <a:pt x="1672" y="3436"/>
                  <a:pt x="1667" y="3435"/>
                  <a:pt x="1663" y="3431"/>
                </a:cubicBezTo>
                <a:lnTo>
                  <a:pt x="1309" y="3077"/>
                </a:lnTo>
                <a:cubicBezTo>
                  <a:pt x="1306" y="3073"/>
                  <a:pt x="1304" y="3069"/>
                  <a:pt x="1304" y="3064"/>
                </a:cubicBezTo>
                <a:cubicBezTo>
                  <a:pt x="1304" y="3058"/>
                  <a:pt x="1306" y="3053"/>
                  <a:pt x="1309" y="3050"/>
                </a:cubicBezTo>
                <a:lnTo>
                  <a:pt x="3117" y="1243"/>
                </a:lnTo>
                <a:cubicBezTo>
                  <a:pt x="3121" y="1239"/>
                  <a:pt x="3125" y="1236"/>
                  <a:pt x="3131" y="1236"/>
                </a:cubicBezTo>
                <a:close/>
                <a:moveTo>
                  <a:pt x="6083" y="3059"/>
                </a:moveTo>
                <a:cubicBezTo>
                  <a:pt x="6203" y="3059"/>
                  <a:pt x="6300" y="3156"/>
                  <a:pt x="6300" y="3276"/>
                </a:cubicBezTo>
                <a:lnTo>
                  <a:pt x="6300" y="3711"/>
                </a:lnTo>
                <a:cubicBezTo>
                  <a:pt x="6300" y="3830"/>
                  <a:pt x="6203" y="3927"/>
                  <a:pt x="6083" y="3927"/>
                </a:cubicBezTo>
                <a:lnTo>
                  <a:pt x="6044" y="3927"/>
                </a:lnTo>
                <a:lnTo>
                  <a:pt x="5345" y="3229"/>
                </a:lnTo>
                <a:cubicBezTo>
                  <a:pt x="5315" y="3198"/>
                  <a:pt x="5315" y="3150"/>
                  <a:pt x="5345" y="3121"/>
                </a:cubicBezTo>
                <a:lnTo>
                  <a:pt x="5407" y="3059"/>
                </a:lnTo>
                <a:close/>
                <a:moveTo>
                  <a:pt x="3419" y="2143"/>
                </a:moveTo>
                <a:lnTo>
                  <a:pt x="3758" y="2482"/>
                </a:lnTo>
                <a:cubicBezTo>
                  <a:pt x="3902" y="2626"/>
                  <a:pt x="4093" y="2704"/>
                  <a:pt x="4292" y="2704"/>
                </a:cubicBezTo>
                <a:cubicBezTo>
                  <a:pt x="4322" y="2704"/>
                  <a:pt x="4352" y="2702"/>
                  <a:pt x="4382" y="2699"/>
                </a:cubicBezTo>
                <a:cubicBezTo>
                  <a:pt x="4480" y="2697"/>
                  <a:pt x="4618" y="2658"/>
                  <a:pt x="4777" y="2658"/>
                </a:cubicBezTo>
                <a:cubicBezTo>
                  <a:pt x="4915" y="2658"/>
                  <a:pt x="5070" y="2688"/>
                  <a:pt x="5230" y="2796"/>
                </a:cubicBezTo>
                <a:lnTo>
                  <a:pt x="5125" y="2901"/>
                </a:lnTo>
                <a:cubicBezTo>
                  <a:pt x="4973" y="3053"/>
                  <a:pt x="4973" y="3297"/>
                  <a:pt x="5125" y="3448"/>
                </a:cubicBezTo>
                <a:cubicBezTo>
                  <a:pt x="5271" y="3596"/>
                  <a:pt x="5932" y="4257"/>
                  <a:pt x="6079" y="4404"/>
                </a:cubicBezTo>
                <a:cubicBezTo>
                  <a:pt x="6152" y="4478"/>
                  <a:pt x="6152" y="4598"/>
                  <a:pt x="6079" y="4672"/>
                </a:cubicBezTo>
                <a:cubicBezTo>
                  <a:pt x="6042" y="4709"/>
                  <a:pt x="5994" y="4728"/>
                  <a:pt x="5945" y="4728"/>
                </a:cubicBezTo>
                <a:cubicBezTo>
                  <a:pt x="5896" y="4728"/>
                  <a:pt x="5848" y="4709"/>
                  <a:pt x="5810" y="4672"/>
                </a:cubicBezTo>
                <a:lnTo>
                  <a:pt x="5667" y="4529"/>
                </a:lnTo>
                <a:cubicBezTo>
                  <a:pt x="5637" y="4498"/>
                  <a:pt x="5597" y="4483"/>
                  <a:pt x="5557" y="4483"/>
                </a:cubicBezTo>
                <a:cubicBezTo>
                  <a:pt x="5518" y="4483"/>
                  <a:pt x="5478" y="4498"/>
                  <a:pt x="5448" y="4529"/>
                </a:cubicBezTo>
                <a:cubicBezTo>
                  <a:pt x="5387" y="4589"/>
                  <a:pt x="5387" y="4688"/>
                  <a:pt x="5448" y="4749"/>
                </a:cubicBezTo>
                <a:cubicBezTo>
                  <a:pt x="5520" y="4821"/>
                  <a:pt x="5521" y="4940"/>
                  <a:pt x="5450" y="5014"/>
                </a:cubicBezTo>
                <a:cubicBezTo>
                  <a:pt x="5414" y="5051"/>
                  <a:pt x="5365" y="5069"/>
                  <a:pt x="5316" y="5069"/>
                </a:cubicBezTo>
                <a:cubicBezTo>
                  <a:pt x="5264" y="5069"/>
                  <a:pt x="5211" y="5049"/>
                  <a:pt x="5173" y="5010"/>
                </a:cubicBezTo>
                <a:lnTo>
                  <a:pt x="4992" y="4829"/>
                </a:lnTo>
                <a:cubicBezTo>
                  <a:pt x="4962" y="4799"/>
                  <a:pt x="4922" y="4784"/>
                  <a:pt x="4882" y="4784"/>
                </a:cubicBezTo>
                <a:cubicBezTo>
                  <a:pt x="4842" y="4784"/>
                  <a:pt x="4802" y="4799"/>
                  <a:pt x="4772" y="4829"/>
                </a:cubicBezTo>
                <a:cubicBezTo>
                  <a:pt x="4711" y="4890"/>
                  <a:pt x="4711" y="4988"/>
                  <a:pt x="4772" y="5049"/>
                </a:cubicBezTo>
                <a:lnTo>
                  <a:pt x="4836" y="5113"/>
                </a:lnTo>
                <a:cubicBezTo>
                  <a:pt x="4908" y="5186"/>
                  <a:pt x="4909" y="5304"/>
                  <a:pt x="4838" y="5379"/>
                </a:cubicBezTo>
                <a:cubicBezTo>
                  <a:pt x="4802" y="5416"/>
                  <a:pt x="4754" y="5433"/>
                  <a:pt x="4705" y="5433"/>
                </a:cubicBezTo>
                <a:cubicBezTo>
                  <a:pt x="4652" y="5433"/>
                  <a:pt x="4600" y="5413"/>
                  <a:pt x="4561" y="5374"/>
                </a:cubicBezTo>
                <a:lnTo>
                  <a:pt x="4398" y="5212"/>
                </a:lnTo>
                <a:lnTo>
                  <a:pt x="4390" y="5204"/>
                </a:lnTo>
                <a:cubicBezTo>
                  <a:pt x="4359" y="5173"/>
                  <a:pt x="4320" y="5158"/>
                  <a:pt x="4280" y="5158"/>
                </a:cubicBezTo>
                <a:cubicBezTo>
                  <a:pt x="4240" y="5158"/>
                  <a:pt x="4201" y="5173"/>
                  <a:pt x="4170" y="5204"/>
                </a:cubicBezTo>
                <a:cubicBezTo>
                  <a:pt x="4109" y="5264"/>
                  <a:pt x="4109" y="5363"/>
                  <a:pt x="4170" y="5423"/>
                </a:cubicBezTo>
                <a:lnTo>
                  <a:pt x="4178" y="5432"/>
                </a:lnTo>
                <a:cubicBezTo>
                  <a:pt x="4216" y="5469"/>
                  <a:pt x="4238" y="5523"/>
                  <a:pt x="4237" y="5577"/>
                </a:cubicBezTo>
                <a:cubicBezTo>
                  <a:pt x="4237" y="5628"/>
                  <a:pt x="4217" y="5675"/>
                  <a:pt x="4182" y="5709"/>
                </a:cubicBezTo>
                <a:cubicBezTo>
                  <a:pt x="4146" y="5744"/>
                  <a:pt x="4098" y="5761"/>
                  <a:pt x="4051" y="5761"/>
                </a:cubicBezTo>
                <a:cubicBezTo>
                  <a:pt x="4002" y="5761"/>
                  <a:pt x="3953" y="5743"/>
                  <a:pt x="3917" y="5707"/>
                </a:cubicBezTo>
                <a:lnTo>
                  <a:pt x="3484" y="5267"/>
                </a:lnTo>
                <a:cubicBezTo>
                  <a:pt x="3034" y="4816"/>
                  <a:pt x="2945" y="4385"/>
                  <a:pt x="2828" y="4157"/>
                </a:cubicBezTo>
                <a:cubicBezTo>
                  <a:pt x="2789" y="4068"/>
                  <a:pt x="2736" y="3989"/>
                  <a:pt x="2668" y="3921"/>
                </a:cubicBezTo>
                <a:lnTo>
                  <a:pt x="2154" y="3407"/>
                </a:lnTo>
                <a:lnTo>
                  <a:pt x="3419" y="2143"/>
                </a:lnTo>
                <a:close/>
                <a:moveTo>
                  <a:pt x="9473" y="0"/>
                </a:moveTo>
                <a:cubicBezTo>
                  <a:pt x="9289" y="0"/>
                  <a:pt x="9110" y="39"/>
                  <a:pt x="8961" y="191"/>
                </a:cubicBezTo>
                <a:cubicBezTo>
                  <a:pt x="8721" y="437"/>
                  <a:pt x="8751" y="827"/>
                  <a:pt x="8760" y="908"/>
                </a:cubicBezTo>
                <a:lnTo>
                  <a:pt x="8760" y="1043"/>
                </a:lnTo>
                <a:cubicBezTo>
                  <a:pt x="8612" y="929"/>
                  <a:pt x="8465" y="909"/>
                  <a:pt x="8313" y="909"/>
                </a:cubicBezTo>
                <a:cubicBezTo>
                  <a:pt x="8235" y="909"/>
                  <a:pt x="8155" y="914"/>
                  <a:pt x="8073" y="914"/>
                </a:cubicBezTo>
                <a:cubicBezTo>
                  <a:pt x="7956" y="914"/>
                  <a:pt x="7834" y="903"/>
                  <a:pt x="7707" y="850"/>
                </a:cubicBezTo>
                <a:cubicBezTo>
                  <a:pt x="7684" y="840"/>
                  <a:pt x="7661" y="835"/>
                  <a:pt x="7638" y="835"/>
                </a:cubicBezTo>
                <a:cubicBezTo>
                  <a:pt x="7597" y="835"/>
                  <a:pt x="7558" y="849"/>
                  <a:pt x="7525" y="875"/>
                </a:cubicBezTo>
                <a:cubicBezTo>
                  <a:pt x="7474" y="916"/>
                  <a:pt x="7449" y="982"/>
                  <a:pt x="7461" y="1047"/>
                </a:cubicBezTo>
                <a:cubicBezTo>
                  <a:pt x="7571" y="1644"/>
                  <a:pt x="7879" y="2130"/>
                  <a:pt x="8487" y="2130"/>
                </a:cubicBezTo>
                <a:cubicBezTo>
                  <a:pt x="8588" y="2130"/>
                  <a:pt x="8682" y="2116"/>
                  <a:pt x="8760" y="2097"/>
                </a:cubicBezTo>
                <a:lnTo>
                  <a:pt x="8760" y="2791"/>
                </a:lnTo>
                <a:cubicBezTo>
                  <a:pt x="8261" y="2821"/>
                  <a:pt x="7788" y="3012"/>
                  <a:pt x="7403" y="3338"/>
                </a:cubicBezTo>
                <a:lnTo>
                  <a:pt x="6611" y="3338"/>
                </a:lnTo>
                <a:lnTo>
                  <a:pt x="6611" y="3276"/>
                </a:lnTo>
                <a:cubicBezTo>
                  <a:pt x="6611" y="2984"/>
                  <a:pt x="6374" y="2748"/>
                  <a:pt x="6083" y="2748"/>
                </a:cubicBezTo>
                <a:lnTo>
                  <a:pt x="5563" y="2748"/>
                </a:lnTo>
                <a:cubicBezTo>
                  <a:pt x="5553" y="2682"/>
                  <a:pt x="5517" y="2622"/>
                  <a:pt x="5464" y="2581"/>
                </a:cubicBezTo>
                <a:cubicBezTo>
                  <a:pt x="5222" y="2394"/>
                  <a:pt x="4979" y="2348"/>
                  <a:pt x="4778" y="2348"/>
                </a:cubicBezTo>
                <a:cubicBezTo>
                  <a:pt x="4585" y="2348"/>
                  <a:pt x="4430" y="2390"/>
                  <a:pt x="4348" y="2390"/>
                </a:cubicBezTo>
                <a:cubicBezTo>
                  <a:pt x="4347" y="2390"/>
                  <a:pt x="4346" y="2390"/>
                  <a:pt x="4345" y="2390"/>
                </a:cubicBezTo>
                <a:cubicBezTo>
                  <a:pt x="4327" y="2392"/>
                  <a:pt x="4309" y="2393"/>
                  <a:pt x="4291" y="2393"/>
                </a:cubicBezTo>
                <a:cubicBezTo>
                  <a:pt x="4174" y="2393"/>
                  <a:pt x="4062" y="2347"/>
                  <a:pt x="3978" y="2263"/>
                </a:cubicBezTo>
                <a:lnTo>
                  <a:pt x="3639" y="1923"/>
                </a:lnTo>
                <a:lnTo>
                  <a:pt x="3718" y="1843"/>
                </a:lnTo>
                <a:cubicBezTo>
                  <a:pt x="3847" y="1715"/>
                  <a:pt x="3847" y="1505"/>
                  <a:pt x="3718" y="1376"/>
                </a:cubicBezTo>
                <a:lnTo>
                  <a:pt x="3365" y="1022"/>
                </a:lnTo>
                <a:cubicBezTo>
                  <a:pt x="3300" y="958"/>
                  <a:pt x="3215" y="926"/>
                  <a:pt x="3131" y="926"/>
                </a:cubicBezTo>
                <a:cubicBezTo>
                  <a:pt x="3081" y="926"/>
                  <a:pt x="3031" y="937"/>
                  <a:pt x="2985" y="960"/>
                </a:cubicBezTo>
                <a:lnTo>
                  <a:pt x="2790" y="765"/>
                </a:lnTo>
                <a:cubicBezTo>
                  <a:pt x="2760" y="734"/>
                  <a:pt x="2720" y="719"/>
                  <a:pt x="2680" y="719"/>
                </a:cubicBezTo>
                <a:cubicBezTo>
                  <a:pt x="2640" y="719"/>
                  <a:pt x="2601" y="734"/>
                  <a:pt x="2570" y="765"/>
                </a:cubicBezTo>
                <a:cubicBezTo>
                  <a:pt x="2510" y="826"/>
                  <a:pt x="2510" y="924"/>
                  <a:pt x="2570" y="985"/>
                </a:cubicBezTo>
                <a:lnTo>
                  <a:pt x="2752" y="1167"/>
                </a:lnTo>
                <a:lnTo>
                  <a:pt x="1174" y="2746"/>
                </a:lnTo>
                <a:lnTo>
                  <a:pt x="377" y="1948"/>
                </a:lnTo>
                <a:cubicBezTo>
                  <a:pt x="342" y="1913"/>
                  <a:pt x="342" y="1856"/>
                  <a:pt x="377" y="1821"/>
                </a:cubicBezTo>
                <a:lnTo>
                  <a:pt x="1828" y="369"/>
                </a:lnTo>
                <a:cubicBezTo>
                  <a:pt x="1846" y="352"/>
                  <a:pt x="1869" y="343"/>
                  <a:pt x="1892" y="343"/>
                </a:cubicBezTo>
                <a:cubicBezTo>
                  <a:pt x="1915" y="343"/>
                  <a:pt x="1938" y="352"/>
                  <a:pt x="1955" y="369"/>
                </a:cubicBezTo>
                <a:lnTo>
                  <a:pt x="2059" y="474"/>
                </a:lnTo>
                <a:cubicBezTo>
                  <a:pt x="2090" y="504"/>
                  <a:pt x="2130" y="519"/>
                  <a:pt x="2170" y="519"/>
                </a:cubicBezTo>
                <a:cubicBezTo>
                  <a:pt x="2209" y="519"/>
                  <a:pt x="2249" y="504"/>
                  <a:pt x="2279" y="474"/>
                </a:cubicBezTo>
                <a:cubicBezTo>
                  <a:pt x="2340" y="413"/>
                  <a:pt x="2340" y="314"/>
                  <a:pt x="2279" y="254"/>
                </a:cubicBezTo>
                <a:lnTo>
                  <a:pt x="2175" y="150"/>
                </a:lnTo>
                <a:cubicBezTo>
                  <a:pt x="2097" y="72"/>
                  <a:pt x="1994" y="32"/>
                  <a:pt x="1892" y="32"/>
                </a:cubicBezTo>
                <a:cubicBezTo>
                  <a:pt x="1789" y="32"/>
                  <a:pt x="1687" y="72"/>
                  <a:pt x="1609" y="150"/>
                </a:cubicBezTo>
                <a:lnTo>
                  <a:pt x="157" y="1601"/>
                </a:lnTo>
                <a:cubicBezTo>
                  <a:pt x="0" y="1758"/>
                  <a:pt x="0" y="2012"/>
                  <a:pt x="157" y="2168"/>
                </a:cubicBezTo>
                <a:lnTo>
                  <a:pt x="997" y="3010"/>
                </a:lnTo>
                <a:cubicBezTo>
                  <a:pt x="981" y="3111"/>
                  <a:pt x="1011" y="3219"/>
                  <a:pt x="1089" y="3297"/>
                </a:cubicBezTo>
                <a:lnTo>
                  <a:pt x="1443" y="3651"/>
                </a:lnTo>
                <a:cubicBezTo>
                  <a:pt x="1507" y="3715"/>
                  <a:pt x="1592" y="3748"/>
                  <a:pt x="1677" y="3748"/>
                </a:cubicBezTo>
                <a:cubicBezTo>
                  <a:pt x="1761" y="3748"/>
                  <a:pt x="1846" y="3715"/>
                  <a:pt x="1911" y="3651"/>
                </a:cubicBezTo>
                <a:lnTo>
                  <a:pt x="1933" y="3627"/>
                </a:lnTo>
                <a:lnTo>
                  <a:pt x="2448" y="4141"/>
                </a:lnTo>
                <a:cubicBezTo>
                  <a:pt x="2488" y="4181"/>
                  <a:pt x="2519" y="4228"/>
                  <a:pt x="2542" y="4279"/>
                </a:cubicBezTo>
                <a:cubicBezTo>
                  <a:pt x="2645" y="4480"/>
                  <a:pt x="2759" y="4982"/>
                  <a:pt x="3263" y="5486"/>
                </a:cubicBezTo>
                <a:lnTo>
                  <a:pt x="3696" y="5926"/>
                </a:lnTo>
                <a:cubicBezTo>
                  <a:pt x="3793" y="6023"/>
                  <a:pt x="3922" y="6072"/>
                  <a:pt x="4051" y="6072"/>
                </a:cubicBezTo>
                <a:cubicBezTo>
                  <a:pt x="4176" y="6072"/>
                  <a:pt x="4301" y="6026"/>
                  <a:pt x="4397" y="5933"/>
                </a:cubicBezTo>
                <a:cubicBezTo>
                  <a:pt x="4460" y="5872"/>
                  <a:pt x="4506" y="5797"/>
                  <a:pt x="4529" y="5714"/>
                </a:cubicBezTo>
                <a:cubicBezTo>
                  <a:pt x="4586" y="5734"/>
                  <a:pt x="4645" y="5744"/>
                  <a:pt x="4704" y="5744"/>
                </a:cubicBezTo>
                <a:cubicBezTo>
                  <a:pt x="4835" y="5744"/>
                  <a:pt x="4965" y="5695"/>
                  <a:pt x="5062" y="5594"/>
                </a:cubicBezTo>
                <a:cubicBezTo>
                  <a:pt x="5126" y="5528"/>
                  <a:pt x="5168" y="5448"/>
                  <a:pt x="5188" y="5364"/>
                </a:cubicBezTo>
                <a:cubicBezTo>
                  <a:pt x="5230" y="5375"/>
                  <a:pt x="5274" y="5380"/>
                  <a:pt x="5317" y="5380"/>
                </a:cubicBezTo>
                <a:cubicBezTo>
                  <a:pt x="5447" y="5380"/>
                  <a:pt x="5577" y="5331"/>
                  <a:pt x="5674" y="5230"/>
                </a:cubicBezTo>
                <a:cubicBezTo>
                  <a:pt x="5733" y="5168"/>
                  <a:pt x="5774" y="5094"/>
                  <a:pt x="5795" y="5016"/>
                </a:cubicBezTo>
                <a:cubicBezTo>
                  <a:pt x="5844" y="5031"/>
                  <a:pt x="5894" y="5039"/>
                  <a:pt x="5944" y="5039"/>
                </a:cubicBezTo>
                <a:cubicBezTo>
                  <a:pt x="6072" y="5039"/>
                  <a:pt x="6200" y="4990"/>
                  <a:pt x="6298" y="4892"/>
                </a:cubicBezTo>
                <a:cubicBezTo>
                  <a:pt x="6492" y="4698"/>
                  <a:pt x="6494" y="4386"/>
                  <a:pt x="6304" y="4190"/>
                </a:cubicBezTo>
                <a:cubicBezTo>
                  <a:pt x="6485" y="4106"/>
                  <a:pt x="6611" y="3923"/>
                  <a:pt x="6611" y="3711"/>
                </a:cubicBezTo>
                <a:lnTo>
                  <a:pt x="6611" y="3649"/>
                </a:lnTo>
                <a:lnTo>
                  <a:pt x="6991" y="3649"/>
                </a:lnTo>
                <a:lnTo>
                  <a:pt x="6991" y="3844"/>
                </a:lnTo>
                <a:cubicBezTo>
                  <a:pt x="6991" y="4055"/>
                  <a:pt x="7082" y="4254"/>
                  <a:pt x="7244" y="4391"/>
                </a:cubicBezTo>
                <a:cubicBezTo>
                  <a:pt x="7375" y="4503"/>
                  <a:pt x="7540" y="4562"/>
                  <a:pt x="7708" y="4562"/>
                </a:cubicBezTo>
                <a:cubicBezTo>
                  <a:pt x="7797" y="4562"/>
                  <a:pt x="7845" y="4548"/>
                  <a:pt x="7963" y="4531"/>
                </a:cubicBezTo>
                <a:cubicBezTo>
                  <a:pt x="8048" y="4517"/>
                  <a:pt x="8106" y="4437"/>
                  <a:pt x="8092" y="4353"/>
                </a:cubicBezTo>
                <a:cubicBezTo>
                  <a:pt x="8079" y="4276"/>
                  <a:pt x="8014" y="4221"/>
                  <a:pt x="7939" y="4221"/>
                </a:cubicBezTo>
                <a:cubicBezTo>
                  <a:pt x="7931" y="4221"/>
                  <a:pt x="7922" y="4222"/>
                  <a:pt x="7914" y="4223"/>
                </a:cubicBezTo>
                <a:cubicBezTo>
                  <a:pt x="7874" y="4224"/>
                  <a:pt x="7798" y="4250"/>
                  <a:pt x="7707" y="4250"/>
                </a:cubicBezTo>
                <a:cubicBezTo>
                  <a:pt x="7626" y="4250"/>
                  <a:pt x="7534" y="4230"/>
                  <a:pt x="7445" y="4154"/>
                </a:cubicBezTo>
                <a:cubicBezTo>
                  <a:pt x="7354" y="4077"/>
                  <a:pt x="7301" y="3963"/>
                  <a:pt x="7301" y="3844"/>
                </a:cubicBezTo>
                <a:lnTo>
                  <a:pt x="7301" y="3649"/>
                </a:lnTo>
                <a:lnTo>
                  <a:pt x="10311" y="3649"/>
                </a:lnTo>
                <a:cubicBezTo>
                  <a:pt x="10260" y="3770"/>
                  <a:pt x="10149" y="3861"/>
                  <a:pt x="10011" y="3884"/>
                </a:cubicBezTo>
                <a:lnTo>
                  <a:pt x="8636" y="4106"/>
                </a:lnTo>
                <a:cubicBezTo>
                  <a:pt x="8551" y="4120"/>
                  <a:pt x="8493" y="4200"/>
                  <a:pt x="8506" y="4285"/>
                </a:cubicBezTo>
                <a:cubicBezTo>
                  <a:pt x="8519" y="4361"/>
                  <a:pt x="8585" y="4416"/>
                  <a:pt x="8660" y="4416"/>
                </a:cubicBezTo>
                <a:cubicBezTo>
                  <a:pt x="8668" y="4416"/>
                  <a:pt x="8677" y="4415"/>
                  <a:pt x="8685" y="4414"/>
                </a:cubicBezTo>
                <a:lnTo>
                  <a:pt x="10061" y="4191"/>
                </a:lnTo>
                <a:cubicBezTo>
                  <a:pt x="10405" y="4135"/>
                  <a:pt x="10653" y="3842"/>
                  <a:pt x="10653" y="3493"/>
                </a:cubicBezTo>
                <a:cubicBezTo>
                  <a:pt x="10653" y="3408"/>
                  <a:pt x="10584" y="3338"/>
                  <a:pt x="10498" y="3338"/>
                </a:cubicBezTo>
                <a:lnTo>
                  <a:pt x="10402" y="3338"/>
                </a:lnTo>
                <a:cubicBezTo>
                  <a:pt x="10024" y="3018"/>
                  <a:pt x="9560" y="2828"/>
                  <a:pt x="9071" y="2792"/>
                </a:cubicBezTo>
                <a:cubicBezTo>
                  <a:pt x="9071" y="2474"/>
                  <a:pt x="9071" y="1208"/>
                  <a:pt x="9071" y="1144"/>
                </a:cubicBezTo>
                <a:cubicBezTo>
                  <a:pt x="9185" y="1183"/>
                  <a:pt x="9303" y="1205"/>
                  <a:pt x="9421" y="1205"/>
                </a:cubicBezTo>
                <a:cubicBezTo>
                  <a:pt x="9519" y="1205"/>
                  <a:pt x="9617" y="1190"/>
                  <a:pt x="9712" y="1156"/>
                </a:cubicBezTo>
                <a:cubicBezTo>
                  <a:pt x="10038" y="1040"/>
                  <a:pt x="10280" y="734"/>
                  <a:pt x="10433" y="246"/>
                </a:cubicBezTo>
                <a:cubicBezTo>
                  <a:pt x="10453" y="183"/>
                  <a:pt x="10436" y="114"/>
                  <a:pt x="10390" y="67"/>
                </a:cubicBezTo>
                <a:cubicBezTo>
                  <a:pt x="10355" y="32"/>
                  <a:pt x="10309" y="13"/>
                  <a:pt x="10262" y="13"/>
                </a:cubicBezTo>
                <a:cubicBezTo>
                  <a:pt x="10246" y="13"/>
                  <a:pt x="10229" y="15"/>
                  <a:pt x="10213" y="20"/>
                </a:cubicBezTo>
                <a:cubicBezTo>
                  <a:pt x="10156" y="36"/>
                  <a:pt x="10095" y="42"/>
                  <a:pt x="10031" y="42"/>
                </a:cubicBezTo>
                <a:cubicBezTo>
                  <a:pt x="9859" y="42"/>
                  <a:pt x="9664" y="0"/>
                  <a:pt x="9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260" name="Google Shape;260;p21"/>
          <p:cNvSpPr/>
          <p:nvPr/>
        </p:nvSpPr>
        <p:spPr>
          <a:xfrm>
            <a:off x="1894152" y="3916256"/>
            <a:ext cx="562001" cy="572600"/>
          </a:xfrm>
          <a:custGeom>
            <a:avLst/>
            <a:gdLst/>
            <a:ahLst/>
            <a:cxnLst/>
            <a:rect l="l" t="t" r="r" b="b"/>
            <a:pathLst>
              <a:path w="10419" h="10616" extrusionOk="0">
                <a:moveTo>
                  <a:pt x="8297" y="312"/>
                </a:moveTo>
                <a:cubicBezTo>
                  <a:pt x="8513" y="312"/>
                  <a:pt x="8690" y="469"/>
                  <a:pt x="8690" y="663"/>
                </a:cubicBezTo>
                <a:cubicBezTo>
                  <a:pt x="8690" y="972"/>
                  <a:pt x="8543" y="1727"/>
                  <a:pt x="8382" y="2255"/>
                </a:cubicBezTo>
                <a:lnTo>
                  <a:pt x="8213" y="2255"/>
                </a:lnTo>
                <a:cubicBezTo>
                  <a:pt x="8098" y="1880"/>
                  <a:pt x="7903" y="1050"/>
                  <a:pt x="7903" y="663"/>
                </a:cubicBezTo>
                <a:cubicBezTo>
                  <a:pt x="7903" y="469"/>
                  <a:pt x="8079" y="312"/>
                  <a:pt x="8297" y="312"/>
                </a:cubicBezTo>
                <a:close/>
                <a:moveTo>
                  <a:pt x="7059" y="1101"/>
                </a:moveTo>
                <a:cubicBezTo>
                  <a:pt x="7223" y="1101"/>
                  <a:pt x="7399" y="1160"/>
                  <a:pt x="7509" y="1266"/>
                </a:cubicBezTo>
                <a:cubicBezTo>
                  <a:pt x="7578" y="1333"/>
                  <a:pt x="7643" y="1410"/>
                  <a:pt x="7704" y="1496"/>
                </a:cubicBezTo>
                <a:cubicBezTo>
                  <a:pt x="7757" y="1758"/>
                  <a:pt x="7824" y="2031"/>
                  <a:pt x="7891" y="2264"/>
                </a:cubicBezTo>
                <a:cubicBezTo>
                  <a:pt x="7856" y="2269"/>
                  <a:pt x="7822" y="2273"/>
                  <a:pt x="7787" y="2280"/>
                </a:cubicBezTo>
                <a:cubicBezTo>
                  <a:pt x="7503" y="2058"/>
                  <a:pt x="7023" y="1766"/>
                  <a:pt x="6703" y="1556"/>
                </a:cubicBezTo>
                <a:cubicBezTo>
                  <a:pt x="6574" y="1471"/>
                  <a:pt x="6673" y="1238"/>
                  <a:pt x="6803" y="1162"/>
                </a:cubicBezTo>
                <a:cubicBezTo>
                  <a:pt x="6874" y="1121"/>
                  <a:pt x="6965" y="1101"/>
                  <a:pt x="7059" y="1101"/>
                </a:cubicBezTo>
                <a:close/>
                <a:moveTo>
                  <a:pt x="9553" y="1101"/>
                </a:moveTo>
                <a:cubicBezTo>
                  <a:pt x="9648" y="1101"/>
                  <a:pt x="9739" y="1121"/>
                  <a:pt x="9811" y="1162"/>
                </a:cubicBezTo>
                <a:cubicBezTo>
                  <a:pt x="9939" y="1237"/>
                  <a:pt x="10040" y="1470"/>
                  <a:pt x="9909" y="1556"/>
                </a:cubicBezTo>
                <a:cubicBezTo>
                  <a:pt x="9590" y="1766"/>
                  <a:pt x="9109" y="2060"/>
                  <a:pt x="8826" y="2280"/>
                </a:cubicBezTo>
                <a:cubicBezTo>
                  <a:pt x="8785" y="2273"/>
                  <a:pt x="8745" y="2267"/>
                  <a:pt x="8704" y="2263"/>
                </a:cubicBezTo>
                <a:cubicBezTo>
                  <a:pt x="8767" y="2044"/>
                  <a:pt x="8830" y="1787"/>
                  <a:pt x="8882" y="1535"/>
                </a:cubicBezTo>
                <a:cubicBezTo>
                  <a:pt x="8950" y="1434"/>
                  <a:pt x="9025" y="1343"/>
                  <a:pt x="9103" y="1266"/>
                </a:cubicBezTo>
                <a:cubicBezTo>
                  <a:pt x="9214" y="1160"/>
                  <a:pt x="9390" y="1101"/>
                  <a:pt x="9553" y="1101"/>
                </a:cubicBezTo>
                <a:close/>
                <a:moveTo>
                  <a:pt x="6600" y="4168"/>
                </a:moveTo>
                <a:lnTo>
                  <a:pt x="6602" y="4184"/>
                </a:lnTo>
                <a:cubicBezTo>
                  <a:pt x="6655" y="4512"/>
                  <a:pt x="6857" y="4795"/>
                  <a:pt x="7141" y="4944"/>
                </a:cubicBezTo>
                <a:cubicBezTo>
                  <a:pt x="7237" y="4993"/>
                  <a:pt x="7319" y="5017"/>
                  <a:pt x="7393" y="5017"/>
                </a:cubicBezTo>
                <a:lnTo>
                  <a:pt x="9695" y="5017"/>
                </a:lnTo>
                <a:cubicBezTo>
                  <a:pt x="9847" y="5017"/>
                  <a:pt x="9970" y="5140"/>
                  <a:pt x="9970" y="5292"/>
                </a:cubicBezTo>
                <a:lnTo>
                  <a:pt x="9970" y="5567"/>
                </a:lnTo>
                <a:cubicBezTo>
                  <a:pt x="9970" y="5719"/>
                  <a:pt x="9847" y="5842"/>
                  <a:pt x="9695" y="5842"/>
                </a:cubicBezTo>
                <a:lnTo>
                  <a:pt x="7485" y="5842"/>
                </a:lnTo>
                <a:cubicBezTo>
                  <a:pt x="7399" y="5842"/>
                  <a:pt x="7330" y="5912"/>
                  <a:pt x="7330" y="5998"/>
                </a:cubicBezTo>
                <a:cubicBezTo>
                  <a:pt x="7330" y="6101"/>
                  <a:pt x="7403" y="6153"/>
                  <a:pt x="7543" y="6153"/>
                </a:cubicBezTo>
                <a:lnTo>
                  <a:pt x="9545" y="6153"/>
                </a:lnTo>
                <a:cubicBezTo>
                  <a:pt x="9697" y="6153"/>
                  <a:pt x="9820" y="6277"/>
                  <a:pt x="9820" y="6428"/>
                </a:cubicBezTo>
                <a:lnTo>
                  <a:pt x="9820" y="6704"/>
                </a:lnTo>
                <a:cubicBezTo>
                  <a:pt x="9820" y="6855"/>
                  <a:pt x="9697" y="6979"/>
                  <a:pt x="9545" y="6979"/>
                </a:cubicBezTo>
                <a:lnTo>
                  <a:pt x="7722" y="6979"/>
                </a:lnTo>
                <a:cubicBezTo>
                  <a:pt x="7636" y="6979"/>
                  <a:pt x="7567" y="7048"/>
                  <a:pt x="7567" y="7135"/>
                </a:cubicBezTo>
                <a:cubicBezTo>
                  <a:pt x="7567" y="7220"/>
                  <a:pt x="7636" y="7290"/>
                  <a:pt x="7722" y="7290"/>
                </a:cubicBezTo>
                <a:lnTo>
                  <a:pt x="9326" y="7290"/>
                </a:lnTo>
                <a:cubicBezTo>
                  <a:pt x="9478" y="7290"/>
                  <a:pt x="9601" y="7413"/>
                  <a:pt x="9601" y="7565"/>
                </a:cubicBezTo>
                <a:lnTo>
                  <a:pt x="9601" y="7840"/>
                </a:lnTo>
                <a:cubicBezTo>
                  <a:pt x="9601" y="7992"/>
                  <a:pt x="9478" y="8115"/>
                  <a:pt x="9326" y="8115"/>
                </a:cubicBezTo>
                <a:lnTo>
                  <a:pt x="7960" y="8115"/>
                </a:lnTo>
                <a:cubicBezTo>
                  <a:pt x="7873" y="8115"/>
                  <a:pt x="7804" y="8185"/>
                  <a:pt x="7804" y="8270"/>
                </a:cubicBezTo>
                <a:lnTo>
                  <a:pt x="7804" y="8275"/>
                </a:lnTo>
                <a:cubicBezTo>
                  <a:pt x="7804" y="8361"/>
                  <a:pt x="7862" y="8426"/>
                  <a:pt x="7996" y="8426"/>
                </a:cubicBezTo>
                <a:lnTo>
                  <a:pt x="9050" y="8426"/>
                </a:lnTo>
                <a:cubicBezTo>
                  <a:pt x="9201" y="8426"/>
                  <a:pt x="9325" y="8550"/>
                  <a:pt x="9325" y="8701"/>
                </a:cubicBezTo>
                <a:lnTo>
                  <a:pt x="9325" y="8977"/>
                </a:lnTo>
                <a:cubicBezTo>
                  <a:pt x="9325" y="9128"/>
                  <a:pt x="9201" y="9252"/>
                  <a:pt x="9050" y="9252"/>
                </a:cubicBezTo>
                <a:lnTo>
                  <a:pt x="7601" y="9252"/>
                </a:lnTo>
                <a:cubicBezTo>
                  <a:pt x="6526" y="9252"/>
                  <a:pt x="5892" y="8842"/>
                  <a:pt x="5503" y="8716"/>
                </a:cubicBezTo>
                <a:cubicBezTo>
                  <a:pt x="5368" y="8662"/>
                  <a:pt x="5226" y="8635"/>
                  <a:pt x="5080" y="8635"/>
                </a:cubicBezTo>
                <a:lnTo>
                  <a:pt x="4884" y="8635"/>
                </a:lnTo>
                <a:lnTo>
                  <a:pt x="4884" y="5463"/>
                </a:lnTo>
                <a:cubicBezTo>
                  <a:pt x="5155" y="5413"/>
                  <a:pt x="5400" y="5266"/>
                  <a:pt x="5573" y="5048"/>
                </a:cubicBezTo>
                <a:lnTo>
                  <a:pt x="5881" y="4657"/>
                </a:lnTo>
                <a:cubicBezTo>
                  <a:pt x="6066" y="4423"/>
                  <a:pt x="6316" y="4252"/>
                  <a:pt x="6600" y="4168"/>
                </a:cubicBezTo>
                <a:close/>
                <a:moveTo>
                  <a:pt x="4441" y="4823"/>
                </a:moveTo>
                <a:cubicBezTo>
                  <a:pt x="4513" y="4823"/>
                  <a:pt x="4573" y="4884"/>
                  <a:pt x="4573" y="4957"/>
                </a:cubicBezTo>
                <a:lnTo>
                  <a:pt x="4573" y="9172"/>
                </a:lnTo>
                <a:cubicBezTo>
                  <a:pt x="4573" y="9245"/>
                  <a:pt x="4513" y="9304"/>
                  <a:pt x="4441" y="9304"/>
                </a:cubicBezTo>
                <a:lnTo>
                  <a:pt x="3616" y="9304"/>
                </a:lnTo>
                <a:cubicBezTo>
                  <a:pt x="3542" y="9304"/>
                  <a:pt x="3483" y="9245"/>
                  <a:pt x="3483" y="9172"/>
                </a:cubicBezTo>
                <a:lnTo>
                  <a:pt x="3483" y="6357"/>
                </a:lnTo>
                <a:cubicBezTo>
                  <a:pt x="3483" y="6270"/>
                  <a:pt x="3413" y="6201"/>
                  <a:pt x="3328" y="6201"/>
                </a:cubicBezTo>
                <a:cubicBezTo>
                  <a:pt x="3241" y="6201"/>
                  <a:pt x="3172" y="6270"/>
                  <a:pt x="3172" y="6357"/>
                </a:cubicBezTo>
                <a:lnTo>
                  <a:pt x="3172" y="9038"/>
                </a:lnTo>
                <a:lnTo>
                  <a:pt x="501" y="9038"/>
                </a:lnTo>
                <a:cubicBezTo>
                  <a:pt x="396" y="9038"/>
                  <a:pt x="312" y="8953"/>
                  <a:pt x="312" y="8848"/>
                </a:cubicBezTo>
                <a:lnTo>
                  <a:pt x="312" y="5280"/>
                </a:lnTo>
                <a:cubicBezTo>
                  <a:pt x="312" y="5175"/>
                  <a:pt x="396" y="5090"/>
                  <a:pt x="501" y="5090"/>
                </a:cubicBezTo>
                <a:lnTo>
                  <a:pt x="3172" y="5090"/>
                </a:lnTo>
                <a:lnTo>
                  <a:pt x="3172" y="5629"/>
                </a:lnTo>
                <a:cubicBezTo>
                  <a:pt x="3172" y="5716"/>
                  <a:pt x="3241" y="5785"/>
                  <a:pt x="3328" y="5785"/>
                </a:cubicBezTo>
                <a:cubicBezTo>
                  <a:pt x="3413" y="5785"/>
                  <a:pt x="3483" y="5716"/>
                  <a:pt x="3483" y="5629"/>
                </a:cubicBezTo>
                <a:lnTo>
                  <a:pt x="3483" y="4957"/>
                </a:lnTo>
                <a:cubicBezTo>
                  <a:pt x="3483" y="4884"/>
                  <a:pt x="3542" y="4823"/>
                  <a:pt x="3616" y="4823"/>
                </a:cubicBezTo>
                <a:close/>
                <a:moveTo>
                  <a:pt x="8847" y="9563"/>
                </a:moveTo>
                <a:lnTo>
                  <a:pt x="8796" y="9886"/>
                </a:lnTo>
                <a:cubicBezTo>
                  <a:pt x="8758" y="10129"/>
                  <a:pt x="8552" y="10304"/>
                  <a:pt x="8306" y="10304"/>
                </a:cubicBezTo>
                <a:cubicBezTo>
                  <a:pt x="8061" y="10304"/>
                  <a:pt x="7855" y="10129"/>
                  <a:pt x="7816" y="9886"/>
                </a:cubicBezTo>
                <a:lnTo>
                  <a:pt x="7766" y="9563"/>
                </a:lnTo>
                <a:close/>
                <a:moveTo>
                  <a:pt x="8297" y="0"/>
                </a:moveTo>
                <a:cubicBezTo>
                  <a:pt x="7907" y="0"/>
                  <a:pt x="7591" y="298"/>
                  <a:pt x="7591" y="663"/>
                </a:cubicBezTo>
                <a:cubicBezTo>
                  <a:pt x="7591" y="742"/>
                  <a:pt x="7599" y="841"/>
                  <a:pt x="7613" y="953"/>
                </a:cubicBezTo>
                <a:cubicBezTo>
                  <a:pt x="7454" y="846"/>
                  <a:pt x="7255" y="789"/>
                  <a:pt x="7062" y="789"/>
                </a:cubicBezTo>
                <a:cubicBezTo>
                  <a:pt x="6913" y="789"/>
                  <a:pt x="6768" y="823"/>
                  <a:pt x="6646" y="893"/>
                </a:cubicBezTo>
                <a:cubicBezTo>
                  <a:pt x="6318" y="1084"/>
                  <a:pt x="6193" y="1594"/>
                  <a:pt x="6533" y="1816"/>
                </a:cubicBezTo>
                <a:cubicBezTo>
                  <a:pt x="6823" y="2006"/>
                  <a:pt x="7129" y="2193"/>
                  <a:pt x="7421" y="2397"/>
                </a:cubicBezTo>
                <a:cubicBezTo>
                  <a:pt x="6846" y="2668"/>
                  <a:pt x="6519" y="3258"/>
                  <a:pt x="6557" y="3857"/>
                </a:cubicBezTo>
                <a:cubicBezTo>
                  <a:pt x="6194" y="3955"/>
                  <a:pt x="5871" y="4167"/>
                  <a:pt x="5637" y="4464"/>
                </a:cubicBezTo>
                <a:lnTo>
                  <a:pt x="5329" y="4855"/>
                </a:lnTo>
                <a:cubicBezTo>
                  <a:pt x="5215" y="4999"/>
                  <a:pt x="5059" y="5100"/>
                  <a:pt x="4884" y="5146"/>
                </a:cubicBezTo>
                <a:lnTo>
                  <a:pt x="4884" y="4957"/>
                </a:lnTo>
                <a:cubicBezTo>
                  <a:pt x="4884" y="4712"/>
                  <a:pt x="4685" y="4513"/>
                  <a:pt x="4441" y="4513"/>
                </a:cubicBezTo>
                <a:lnTo>
                  <a:pt x="3616" y="4513"/>
                </a:lnTo>
                <a:cubicBezTo>
                  <a:pt x="3434" y="4513"/>
                  <a:pt x="3278" y="4623"/>
                  <a:pt x="3210" y="4779"/>
                </a:cubicBezTo>
                <a:lnTo>
                  <a:pt x="501" y="4779"/>
                </a:lnTo>
                <a:cubicBezTo>
                  <a:pt x="225" y="4779"/>
                  <a:pt x="0" y="5004"/>
                  <a:pt x="0" y="5280"/>
                </a:cubicBezTo>
                <a:lnTo>
                  <a:pt x="0" y="8848"/>
                </a:lnTo>
                <a:cubicBezTo>
                  <a:pt x="0" y="9124"/>
                  <a:pt x="225" y="9349"/>
                  <a:pt x="501" y="9349"/>
                </a:cubicBezTo>
                <a:lnTo>
                  <a:pt x="3210" y="9349"/>
                </a:lnTo>
                <a:cubicBezTo>
                  <a:pt x="3278" y="9506"/>
                  <a:pt x="3434" y="9615"/>
                  <a:pt x="3616" y="9615"/>
                </a:cubicBezTo>
                <a:lnTo>
                  <a:pt x="4441" y="9615"/>
                </a:lnTo>
                <a:cubicBezTo>
                  <a:pt x="4685" y="9615"/>
                  <a:pt x="4884" y="9416"/>
                  <a:pt x="4884" y="9172"/>
                </a:cubicBezTo>
                <a:lnTo>
                  <a:pt x="4884" y="8945"/>
                </a:lnTo>
                <a:lnTo>
                  <a:pt x="5080" y="8945"/>
                </a:lnTo>
                <a:cubicBezTo>
                  <a:pt x="5186" y="8945"/>
                  <a:pt x="5289" y="8965"/>
                  <a:pt x="5388" y="9005"/>
                </a:cubicBezTo>
                <a:cubicBezTo>
                  <a:pt x="5795" y="9139"/>
                  <a:pt x="6392" y="9523"/>
                  <a:pt x="7450" y="9560"/>
                </a:cubicBezTo>
                <a:lnTo>
                  <a:pt x="7509" y="9934"/>
                </a:lnTo>
                <a:cubicBezTo>
                  <a:pt x="7571" y="10328"/>
                  <a:pt x="7906" y="10616"/>
                  <a:pt x="8306" y="10616"/>
                </a:cubicBezTo>
                <a:cubicBezTo>
                  <a:pt x="8706" y="10616"/>
                  <a:pt x="9041" y="10328"/>
                  <a:pt x="9103" y="9934"/>
                </a:cubicBezTo>
                <a:lnTo>
                  <a:pt x="9164" y="9551"/>
                </a:lnTo>
                <a:cubicBezTo>
                  <a:pt x="9432" y="9498"/>
                  <a:pt x="9636" y="9261"/>
                  <a:pt x="9636" y="8977"/>
                </a:cubicBezTo>
                <a:lnTo>
                  <a:pt x="9636" y="8702"/>
                </a:lnTo>
                <a:cubicBezTo>
                  <a:pt x="9636" y="8585"/>
                  <a:pt x="9602" y="8476"/>
                  <a:pt x="9542" y="8385"/>
                </a:cubicBezTo>
                <a:cubicBezTo>
                  <a:pt x="9759" y="8298"/>
                  <a:pt x="9912" y="8087"/>
                  <a:pt x="9912" y="7840"/>
                </a:cubicBezTo>
                <a:lnTo>
                  <a:pt x="9912" y="7565"/>
                </a:lnTo>
                <a:cubicBezTo>
                  <a:pt x="9912" y="7440"/>
                  <a:pt x="9873" y="7324"/>
                  <a:pt x="9805" y="7229"/>
                </a:cubicBezTo>
                <a:cubicBezTo>
                  <a:pt x="9998" y="7133"/>
                  <a:pt x="10131" y="6934"/>
                  <a:pt x="10131" y="6704"/>
                </a:cubicBezTo>
                <a:lnTo>
                  <a:pt x="10131" y="6428"/>
                </a:lnTo>
                <a:cubicBezTo>
                  <a:pt x="10131" y="6291"/>
                  <a:pt x="10084" y="6165"/>
                  <a:pt x="10004" y="6065"/>
                </a:cubicBezTo>
                <a:cubicBezTo>
                  <a:pt x="10170" y="5961"/>
                  <a:pt x="10281" y="5777"/>
                  <a:pt x="10281" y="5567"/>
                </a:cubicBezTo>
                <a:lnTo>
                  <a:pt x="10281" y="5292"/>
                </a:lnTo>
                <a:cubicBezTo>
                  <a:pt x="10281" y="5049"/>
                  <a:pt x="10132" y="4839"/>
                  <a:pt x="9920" y="4751"/>
                </a:cubicBezTo>
                <a:lnTo>
                  <a:pt x="10023" y="4099"/>
                </a:lnTo>
                <a:cubicBezTo>
                  <a:pt x="10036" y="4014"/>
                  <a:pt x="9977" y="3934"/>
                  <a:pt x="9893" y="3921"/>
                </a:cubicBezTo>
                <a:cubicBezTo>
                  <a:pt x="9884" y="3920"/>
                  <a:pt x="9876" y="3919"/>
                  <a:pt x="9868" y="3919"/>
                </a:cubicBezTo>
                <a:cubicBezTo>
                  <a:pt x="9793" y="3919"/>
                  <a:pt x="9727" y="3974"/>
                  <a:pt x="9715" y="4051"/>
                </a:cubicBezTo>
                <a:lnTo>
                  <a:pt x="9612" y="4705"/>
                </a:lnTo>
                <a:lnTo>
                  <a:pt x="7393" y="4705"/>
                </a:lnTo>
                <a:cubicBezTo>
                  <a:pt x="7388" y="4705"/>
                  <a:pt x="7355" y="4704"/>
                  <a:pt x="7285" y="4668"/>
                </a:cubicBezTo>
                <a:cubicBezTo>
                  <a:pt x="6923" y="4479"/>
                  <a:pt x="6909" y="4094"/>
                  <a:pt x="6892" y="4013"/>
                </a:cubicBezTo>
                <a:cubicBezTo>
                  <a:pt x="6755" y="3383"/>
                  <a:pt x="7149" y="2751"/>
                  <a:pt x="7780" y="2599"/>
                </a:cubicBezTo>
                <a:lnTo>
                  <a:pt x="7783" y="2599"/>
                </a:lnTo>
                <a:cubicBezTo>
                  <a:pt x="7872" y="2577"/>
                  <a:pt x="7964" y="2566"/>
                  <a:pt x="8058" y="2566"/>
                </a:cubicBezTo>
                <a:lnTo>
                  <a:pt x="8554" y="2566"/>
                </a:lnTo>
                <a:cubicBezTo>
                  <a:pt x="9070" y="2566"/>
                  <a:pt x="9525" y="2895"/>
                  <a:pt x="9688" y="3384"/>
                </a:cubicBezTo>
                <a:cubicBezTo>
                  <a:pt x="9710" y="3450"/>
                  <a:pt x="9771" y="3491"/>
                  <a:pt x="9836" y="3491"/>
                </a:cubicBezTo>
                <a:cubicBezTo>
                  <a:pt x="9852" y="3491"/>
                  <a:pt x="9868" y="3489"/>
                  <a:pt x="9885" y="3483"/>
                </a:cubicBezTo>
                <a:cubicBezTo>
                  <a:pt x="9967" y="3456"/>
                  <a:pt x="10010" y="3368"/>
                  <a:pt x="9983" y="3287"/>
                </a:cubicBezTo>
                <a:cubicBezTo>
                  <a:pt x="9850" y="2884"/>
                  <a:pt x="9558" y="2568"/>
                  <a:pt x="9192" y="2397"/>
                </a:cubicBezTo>
                <a:cubicBezTo>
                  <a:pt x="9483" y="2193"/>
                  <a:pt x="9792" y="2004"/>
                  <a:pt x="10079" y="1816"/>
                </a:cubicBezTo>
                <a:cubicBezTo>
                  <a:pt x="10418" y="1594"/>
                  <a:pt x="10295" y="1084"/>
                  <a:pt x="9966" y="893"/>
                </a:cubicBezTo>
                <a:cubicBezTo>
                  <a:pt x="9845" y="823"/>
                  <a:pt x="9699" y="789"/>
                  <a:pt x="9550" y="789"/>
                </a:cubicBezTo>
                <a:cubicBezTo>
                  <a:pt x="9348" y="789"/>
                  <a:pt x="9140" y="851"/>
                  <a:pt x="8978" y="968"/>
                </a:cubicBezTo>
                <a:cubicBezTo>
                  <a:pt x="8992" y="851"/>
                  <a:pt x="9001" y="746"/>
                  <a:pt x="9001" y="663"/>
                </a:cubicBezTo>
                <a:cubicBezTo>
                  <a:pt x="9001" y="298"/>
                  <a:pt x="8685" y="0"/>
                  <a:pt x="8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261" name="Google Shape;261;p21"/>
          <p:cNvGrpSpPr/>
          <p:nvPr/>
        </p:nvGrpSpPr>
        <p:grpSpPr>
          <a:xfrm>
            <a:off x="1940674" y="1362207"/>
            <a:ext cx="468954" cy="572600"/>
            <a:chOff x="1348425" y="3003125"/>
            <a:chExt cx="217350" cy="265400"/>
          </a:xfrm>
        </p:grpSpPr>
        <p:sp>
          <p:nvSpPr>
            <p:cNvPr id="262" name="Google Shape;262;p21"/>
            <p:cNvSpPr/>
            <p:nvPr/>
          </p:nvSpPr>
          <p:spPr>
            <a:xfrm>
              <a:off x="1380700" y="3021025"/>
              <a:ext cx="32675" cy="7800"/>
            </a:xfrm>
            <a:custGeom>
              <a:avLst/>
              <a:gdLst/>
              <a:ahLst/>
              <a:cxnLst/>
              <a:rect l="l" t="t" r="r" b="b"/>
              <a:pathLst>
                <a:path w="1307" h="312" extrusionOk="0">
                  <a:moveTo>
                    <a:pt x="156" y="1"/>
                  </a:moveTo>
                  <a:cubicBezTo>
                    <a:pt x="70" y="1"/>
                    <a:pt x="1" y="71"/>
                    <a:pt x="1" y="156"/>
                  </a:cubicBezTo>
                  <a:cubicBezTo>
                    <a:pt x="1" y="242"/>
                    <a:pt x="70" y="312"/>
                    <a:pt x="156" y="312"/>
                  </a:cubicBezTo>
                  <a:lnTo>
                    <a:pt x="1151" y="312"/>
                  </a:lnTo>
                  <a:cubicBezTo>
                    <a:pt x="1237" y="312"/>
                    <a:pt x="1307" y="242"/>
                    <a:pt x="1307" y="156"/>
                  </a:cubicBezTo>
                  <a:cubicBezTo>
                    <a:pt x="1307" y="71"/>
                    <a:pt x="1237" y="1"/>
                    <a:pt x="1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263" name="Google Shape;263;p21"/>
            <p:cNvSpPr/>
            <p:nvPr/>
          </p:nvSpPr>
          <p:spPr>
            <a:xfrm>
              <a:off x="1500850" y="3021025"/>
              <a:ext cx="32675" cy="7800"/>
            </a:xfrm>
            <a:custGeom>
              <a:avLst/>
              <a:gdLst/>
              <a:ahLst/>
              <a:cxnLst/>
              <a:rect l="l" t="t" r="r" b="b"/>
              <a:pathLst>
                <a:path w="1307" h="312" extrusionOk="0">
                  <a:moveTo>
                    <a:pt x="156" y="1"/>
                  </a:moveTo>
                  <a:cubicBezTo>
                    <a:pt x="70" y="1"/>
                    <a:pt x="0" y="71"/>
                    <a:pt x="0" y="156"/>
                  </a:cubicBezTo>
                  <a:cubicBezTo>
                    <a:pt x="0" y="242"/>
                    <a:pt x="70" y="312"/>
                    <a:pt x="156" y="312"/>
                  </a:cubicBezTo>
                  <a:lnTo>
                    <a:pt x="1151" y="312"/>
                  </a:lnTo>
                  <a:cubicBezTo>
                    <a:pt x="1237" y="312"/>
                    <a:pt x="1307" y="242"/>
                    <a:pt x="1307" y="156"/>
                  </a:cubicBezTo>
                  <a:cubicBezTo>
                    <a:pt x="1307" y="71"/>
                    <a:pt x="1237" y="1"/>
                    <a:pt x="1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264" name="Google Shape;264;p21"/>
            <p:cNvSpPr/>
            <p:nvPr/>
          </p:nvSpPr>
          <p:spPr>
            <a:xfrm>
              <a:off x="1468600" y="3003125"/>
              <a:ext cx="97175" cy="265375"/>
            </a:xfrm>
            <a:custGeom>
              <a:avLst/>
              <a:gdLst/>
              <a:ahLst/>
              <a:cxnLst/>
              <a:rect l="l" t="t" r="r" b="b"/>
              <a:pathLst>
                <a:path w="3887" h="10615" extrusionOk="0">
                  <a:moveTo>
                    <a:pt x="2842" y="311"/>
                  </a:moveTo>
                  <a:cubicBezTo>
                    <a:pt x="2951" y="311"/>
                    <a:pt x="3039" y="400"/>
                    <a:pt x="3039" y="508"/>
                  </a:cubicBezTo>
                  <a:lnTo>
                    <a:pt x="3039" y="1106"/>
                  </a:lnTo>
                  <a:cubicBezTo>
                    <a:pt x="3039" y="1212"/>
                    <a:pt x="3002" y="1315"/>
                    <a:pt x="2933" y="1395"/>
                  </a:cubicBezTo>
                  <a:lnTo>
                    <a:pt x="2273" y="2170"/>
                  </a:lnTo>
                  <a:lnTo>
                    <a:pt x="1613" y="2170"/>
                  </a:lnTo>
                  <a:lnTo>
                    <a:pt x="953" y="1395"/>
                  </a:lnTo>
                  <a:cubicBezTo>
                    <a:pt x="885" y="1315"/>
                    <a:pt x="848" y="1212"/>
                    <a:pt x="848" y="1106"/>
                  </a:cubicBezTo>
                  <a:lnTo>
                    <a:pt x="848" y="508"/>
                  </a:lnTo>
                  <a:cubicBezTo>
                    <a:pt x="848" y="400"/>
                    <a:pt x="936" y="311"/>
                    <a:pt x="1045" y="311"/>
                  </a:cubicBezTo>
                  <a:close/>
                  <a:moveTo>
                    <a:pt x="2191" y="5784"/>
                  </a:moveTo>
                  <a:lnTo>
                    <a:pt x="2204" y="6160"/>
                  </a:lnTo>
                  <a:cubicBezTo>
                    <a:pt x="2204" y="6336"/>
                    <a:pt x="2332" y="6487"/>
                    <a:pt x="2506" y="6514"/>
                  </a:cubicBezTo>
                  <a:lnTo>
                    <a:pt x="3142" y="6612"/>
                  </a:lnTo>
                  <a:cubicBezTo>
                    <a:pt x="3393" y="6650"/>
                    <a:pt x="3575" y="6862"/>
                    <a:pt x="3575" y="7116"/>
                  </a:cubicBezTo>
                  <a:lnTo>
                    <a:pt x="3575" y="9118"/>
                  </a:lnTo>
                  <a:cubicBezTo>
                    <a:pt x="3575" y="9518"/>
                    <a:pt x="3511" y="9914"/>
                    <a:pt x="3384" y="10294"/>
                  </a:cubicBezTo>
                  <a:lnTo>
                    <a:pt x="3383" y="10297"/>
                  </a:lnTo>
                  <a:cubicBezTo>
                    <a:pt x="3381" y="10301"/>
                    <a:pt x="3381" y="10304"/>
                    <a:pt x="3374" y="10304"/>
                  </a:cubicBezTo>
                  <a:cubicBezTo>
                    <a:pt x="3367" y="10304"/>
                    <a:pt x="3366" y="10301"/>
                    <a:pt x="3365" y="10298"/>
                  </a:cubicBezTo>
                  <a:lnTo>
                    <a:pt x="3363" y="10293"/>
                  </a:lnTo>
                  <a:cubicBezTo>
                    <a:pt x="3237" y="9914"/>
                    <a:pt x="3173" y="9518"/>
                    <a:pt x="3173" y="9118"/>
                  </a:cubicBezTo>
                  <a:lnTo>
                    <a:pt x="3173" y="7413"/>
                  </a:lnTo>
                  <a:cubicBezTo>
                    <a:pt x="3173" y="7188"/>
                    <a:pt x="3010" y="6998"/>
                    <a:pt x="2788" y="6964"/>
                  </a:cubicBezTo>
                  <a:cubicBezTo>
                    <a:pt x="2522" y="6924"/>
                    <a:pt x="2520" y="6921"/>
                    <a:pt x="2480" y="6921"/>
                  </a:cubicBezTo>
                  <a:cubicBezTo>
                    <a:pt x="2319" y="6921"/>
                    <a:pt x="2186" y="7049"/>
                    <a:pt x="2184" y="7211"/>
                  </a:cubicBezTo>
                  <a:lnTo>
                    <a:pt x="2145" y="9111"/>
                  </a:lnTo>
                  <a:cubicBezTo>
                    <a:pt x="2145" y="9112"/>
                    <a:pt x="2145" y="9114"/>
                    <a:pt x="2145" y="9115"/>
                  </a:cubicBezTo>
                  <a:cubicBezTo>
                    <a:pt x="2145" y="9517"/>
                    <a:pt x="2081" y="9915"/>
                    <a:pt x="1953" y="10297"/>
                  </a:cubicBezTo>
                  <a:cubicBezTo>
                    <a:pt x="1951" y="10302"/>
                    <a:pt x="1947" y="10304"/>
                    <a:pt x="1943" y="10304"/>
                  </a:cubicBezTo>
                  <a:cubicBezTo>
                    <a:pt x="1939" y="10304"/>
                    <a:pt x="1936" y="10302"/>
                    <a:pt x="1934" y="10297"/>
                  </a:cubicBezTo>
                  <a:cubicBezTo>
                    <a:pt x="1806" y="9915"/>
                    <a:pt x="1742" y="9516"/>
                    <a:pt x="1742" y="9114"/>
                  </a:cubicBezTo>
                  <a:cubicBezTo>
                    <a:pt x="1742" y="9113"/>
                    <a:pt x="1742" y="9111"/>
                    <a:pt x="1742" y="9110"/>
                  </a:cubicBezTo>
                  <a:lnTo>
                    <a:pt x="1703" y="7211"/>
                  </a:lnTo>
                  <a:cubicBezTo>
                    <a:pt x="1700" y="7048"/>
                    <a:pt x="1566" y="6920"/>
                    <a:pt x="1408" y="6920"/>
                  </a:cubicBezTo>
                  <a:cubicBezTo>
                    <a:pt x="1392" y="6920"/>
                    <a:pt x="1377" y="6922"/>
                    <a:pt x="1361" y="6924"/>
                  </a:cubicBezTo>
                  <a:lnTo>
                    <a:pt x="1099" y="6964"/>
                  </a:lnTo>
                  <a:cubicBezTo>
                    <a:pt x="876" y="6998"/>
                    <a:pt x="714" y="7188"/>
                    <a:pt x="714" y="7413"/>
                  </a:cubicBezTo>
                  <a:lnTo>
                    <a:pt x="714" y="9113"/>
                  </a:lnTo>
                  <a:cubicBezTo>
                    <a:pt x="714" y="9516"/>
                    <a:pt x="649" y="9915"/>
                    <a:pt x="520" y="10297"/>
                  </a:cubicBezTo>
                  <a:cubicBezTo>
                    <a:pt x="519" y="10302"/>
                    <a:pt x="515" y="10304"/>
                    <a:pt x="511" y="10304"/>
                  </a:cubicBezTo>
                  <a:cubicBezTo>
                    <a:pt x="507" y="10304"/>
                    <a:pt x="503" y="10302"/>
                    <a:pt x="502" y="10297"/>
                  </a:cubicBezTo>
                  <a:cubicBezTo>
                    <a:pt x="483" y="10219"/>
                    <a:pt x="312" y="9777"/>
                    <a:pt x="312" y="9124"/>
                  </a:cubicBezTo>
                  <a:lnTo>
                    <a:pt x="312" y="7116"/>
                  </a:lnTo>
                  <a:cubicBezTo>
                    <a:pt x="312" y="6862"/>
                    <a:pt x="494" y="6650"/>
                    <a:pt x="745" y="6612"/>
                  </a:cubicBezTo>
                  <a:lnTo>
                    <a:pt x="1381" y="6514"/>
                  </a:lnTo>
                  <a:cubicBezTo>
                    <a:pt x="1555" y="6487"/>
                    <a:pt x="1683" y="6336"/>
                    <a:pt x="1682" y="6160"/>
                  </a:cubicBezTo>
                  <a:lnTo>
                    <a:pt x="1695" y="5784"/>
                  </a:lnTo>
                  <a:close/>
                  <a:moveTo>
                    <a:pt x="1045" y="0"/>
                  </a:moveTo>
                  <a:cubicBezTo>
                    <a:pt x="765" y="0"/>
                    <a:pt x="537" y="228"/>
                    <a:pt x="537" y="508"/>
                  </a:cubicBezTo>
                  <a:lnTo>
                    <a:pt x="537" y="1106"/>
                  </a:lnTo>
                  <a:cubicBezTo>
                    <a:pt x="537" y="1286"/>
                    <a:pt x="601" y="1460"/>
                    <a:pt x="717" y="1597"/>
                  </a:cubicBezTo>
                  <a:lnTo>
                    <a:pt x="1390" y="2386"/>
                  </a:lnTo>
                  <a:lnTo>
                    <a:pt x="1390" y="5626"/>
                  </a:lnTo>
                  <a:lnTo>
                    <a:pt x="1372" y="6153"/>
                  </a:lnTo>
                  <a:cubicBezTo>
                    <a:pt x="1372" y="6156"/>
                    <a:pt x="1371" y="6158"/>
                    <a:pt x="1372" y="6162"/>
                  </a:cubicBezTo>
                  <a:cubicBezTo>
                    <a:pt x="1372" y="6184"/>
                    <a:pt x="1356" y="6203"/>
                    <a:pt x="1334" y="6206"/>
                  </a:cubicBezTo>
                  <a:lnTo>
                    <a:pt x="697" y="6304"/>
                  </a:lnTo>
                  <a:cubicBezTo>
                    <a:pt x="293" y="6366"/>
                    <a:pt x="1" y="6708"/>
                    <a:pt x="1" y="7116"/>
                  </a:cubicBezTo>
                  <a:lnTo>
                    <a:pt x="1" y="9124"/>
                  </a:lnTo>
                  <a:cubicBezTo>
                    <a:pt x="1" y="9839"/>
                    <a:pt x="194" y="10342"/>
                    <a:pt x="207" y="10395"/>
                  </a:cubicBezTo>
                  <a:cubicBezTo>
                    <a:pt x="250" y="10528"/>
                    <a:pt x="370" y="10615"/>
                    <a:pt x="511" y="10615"/>
                  </a:cubicBezTo>
                  <a:lnTo>
                    <a:pt x="511" y="10615"/>
                  </a:lnTo>
                  <a:cubicBezTo>
                    <a:pt x="651" y="10615"/>
                    <a:pt x="771" y="10529"/>
                    <a:pt x="815" y="10397"/>
                  </a:cubicBezTo>
                  <a:cubicBezTo>
                    <a:pt x="955" y="9982"/>
                    <a:pt x="1025" y="9550"/>
                    <a:pt x="1025" y="9113"/>
                  </a:cubicBezTo>
                  <a:lnTo>
                    <a:pt x="1025" y="7413"/>
                  </a:lnTo>
                  <a:cubicBezTo>
                    <a:pt x="1025" y="7342"/>
                    <a:pt x="1076" y="7282"/>
                    <a:pt x="1146" y="7272"/>
                  </a:cubicBezTo>
                  <a:lnTo>
                    <a:pt x="1392" y="7234"/>
                  </a:lnTo>
                  <a:lnTo>
                    <a:pt x="1431" y="9116"/>
                  </a:lnTo>
                  <a:cubicBezTo>
                    <a:pt x="1431" y="9551"/>
                    <a:pt x="1501" y="9982"/>
                    <a:pt x="1639" y="10396"/>
                  </a:cubicBezTo>
                  <a:cubicBezTo>
                    <a:pt x="1683" y="10529"/>
                    <a:pt x="1803" y="10615"/>
                    <a:pt x="1943" y="10615"/>
                  </a:cubicBezTo>
                  <a:cubicBezTo>
                    <a:pt x="2084" y="10615"/>
                    <a:pt x="2204" y="10529"/>
                    <a:pt x="2247" y="10396"/>
                  </a:cubicBezTo>
                  <a:cubicBezTo>
                    <a:pt x="2385" y="9982"/>
                    <a:pt x="2456" y="9551"/>
                    <a:pt x="2456" y="9117"/>
                  </a:cubicBezTo>
                  <a:lnTo>
                    <a:pt x="2494" y="7234"/>
                  </a:lnTo>
                  <a:lnTo>
                    <a:pt x="2740" y="7272"/>
                  </a:lnTo>
                  <a:cubicBezTo>
                    <a:pt x="2810" y="7282"/>
                    <a:pt x="2861" y="7342"/>
                    <a:pt x="2861" y="7413"/>
                  </a:cubicBezTo>
                  <a:lnTo>
                    <a:pt x="2861" y="9118"/>
                  </a:lnTo>
                  <a:cubicBezTo>
                    <a:pt x="2861" y="9835"/>
                    <a:pt x="3053" y="10331"/>
                    <a:pt x="3070" y="10396"/>
                  </a:cubicBezTo>
                  <a:cubicBezTo>
                    <a:pt x="3114" y="10529"/>
                    <a:pt x="3233" y="10615"/>
                    <a:pt x="3374" y="10615"/>
                  </a:cubicBezTo>
                  <a:cubicBezTo>
                    <a:pt x="3616" y="10615"/>
                    <a:pt x="3678" y="10394"/>
                    <a:pt x="3679" y="10391"/>
                  </a:cubicBezTo>
                  <a:cubicBezTo>
                    <a:pt x="3816" y="9980"/>
                    <a:pt x="3886" y="9551"/>
                    <a:pt x="3886" y="9118"/>
                  </a:cubicBezTo>
                  <a:lnTo>
                    <a:pt x="3886" y="7116"/>
                  </a:lnTo>
                  <a:cubicBezTo>
                    <a:pt x="3886" y="6708"/>
                    <a:pt x="3593" y="6366"/>
                    <a:pt x="3189" y="6304"/>
                  </a:cubicBezTo>
                  <a:lnTo>
                    <a:pt x="2553" y="6206"/>
                  </a:lnTo>
                  <a:cubicBezTo>
                    <a:pt x="2531" y="6203"/>
                    <a:pt x="2515" y="6184"/>
                    <a:pt x="2515" y="6162"/>
                  </a:cubicBezTo>
                  <a:cubicBezTo>
                    <a:pt x="2515" y="6158"/>
                    <a:pt x="2515" y="6156"/>
                    <a:pt x="2515" y="6153"/>
                  </a:cubicBezTo>
                  <a:lnTo>
                    <a:pt x="2497" y="5626"/>
                  </a:lnTo>
                  <a:lnTo>
                    <a:pt x="2497" y="3834"/>
                  </a:lnTo>
                  <a:cubicBezTo>
                    <a:pt x="2497" y="3749"/>
                    <a:pt x="2427" y="3679"/>
                    <a:pt x="2342" y="3679"/>
                  </a:cubicBezTo>
                  <a:cubicBezTo>
                    <a:pt x="2256" y="3679"/>
                    <a:pt x="2186" y="3749"/>
                    <a:pt x="2186" y="3834"/>
                  </a:cubicBezTo>
                  <a:lnTo>
                    <a:pt x="2186" y="5473"/>
                  </a:lnTo>
                  <a:lnTo>
                    <a:pt x="1701" y="5473"/>
                  </a:lnTo>
                  <a:lnTo>
                    <a:pt x="1701" y="2481"/>
                  </a:lnTo>
                  <a:lnTo>
                    <a:pt x="2186" y="2481"/>
                  </a:lnTo>
                  <a:lnTo>
                    <a:pt x="2186" y="3107"/>
                  </a:lnTo>
                  <a:cubicBezTo>
                    <a:pt x="2186" y="3193"/>
                    <a:pt x="2256" y="3262"/>
                    <a:pt x="2342" y="3262"/>
                  </a:cubicBezTo>
                  <a:cubicBezTo>
                    <a:pt x="2427" y="3262"/>
                    <a:pt x="2497" y="3193"/>
                    <a:pt x="2497" y="3107"/>
                  </a:cubicBezTo>
                  <a:lnTo>
                    <a:pt x="2497" y="2386"/>
                  </a:lnTo>
                  <a:lnTo>
                    <a:pt x="3170" y="1597"/>
                  </a:lnTo>
                  <a:cubicBezTo>
                    <a:pt x="3286" y="1460"/>
                    <a:pt x="3350" y="1286"/>
                    <a:pt x="3350" y="1106"/>
                  </a:cubicBezTo>
                  <a:lnTo>
                    <a:pt x="3350" y="508"/>
                  </a:lnTo>
                  <a:cubicBezTo>
                    <a:pt x="3350" y="228"/>
                    <a:pt x="3122" y="0"/>
                    <a:pt x="28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265" name="Google Shape;265;p21"/>
            <p:cNvSpPr/>
            <p:nvPr/>
          </p:nvSpPr>
          <p:spPr>
            <a:xfrm>
              <a:off x="1348425" y="3003125"/>
              <a:ext cx="97250" cy="265400"/>
            </a:xfrm>
            <a:custGeom>
              <a:avLst/>
              <a:gdLst/>
              <a:ahLst/>
              <a:cxnLst/>
              <a:rect l="l" t="t" r="r" b="b"/>
              <a:pathLst>
                <a:path w="3890" h="10616" extrusionOk="0">
                  <a:moveTo>
                    <a:pt x="2843" y="311"/>
                  </a:moveTo>
                  <a:cubicBezTo>
                    <a:pt x="2952" y="311"/>
                    <a:pt x="3040" y="400"/>
                    <a:pt x="3040" y="508"/>
                  </a:cubicBezTo>
                  <a:lnTo>
                    <a:pt x="3040" y="1106"/>
                  </a:lnTo>
                  <a:cubicBezTo>
                    <a:pt x="3040" y="1212"/>
                    <a:pt x="3003" y="1315"/>
                    <a:pt x="2935" y="1395"/>
                  </a:cubicBezTo>
                  <a:lnTo>
                    <a:pt x="2275" y="2170"/>
                  </a:lnTo>
                  <a:lnTo>
                    <a:pt x="1615" y="2170"/>
                  </a:lnTo>
                  <a:lnTo>
                    <a:pt x="955" y="1395"/>
                  </a:lnTo>
                  <a:cubicBezTo>
                    <a:pt x="886" y="1314"/>
                    <a:pt x="849" y="1212"/>
                    <a:pt x="849" y="1106"/>
                  </a:cubicBezTo>
                  <a:lnTo>
                    <a:pt x="849" y="508"/>
                  </a:lnTo>
                  <a:cubicBezTo>
                    <a:pt x="849" y="400"/>
                    <a:pt x="937" y="311"/>
                    <a:pt x="1046" y="311"/>
                  </a:cubicBezTo>
                  <a:close/>
                  <a:moveTo>
                    <a:pt x="2191" y="2481"/>
                  </a:moveTo>
                  <a:lnTo>
                    <a:pt x="2191" y="5366"/>
                  </a:lnTo>
                  <a:lnTo>
                    <a:pt x="1698" y="5366"/>
                  </a:lnTo>
                  <a:lnTo>
                    <a:pt x="1698" y="2481"/>
                  </a:lnTo>
                  <a:close/>
                  <a:moveTo>
                    <a:pt x="2183" y="5678"/>
                  </a:moveTo>
                  <a:lnTo>
                    <a:pt x="2161" y="6105"/>
                  </a:lnTo>
                  <a:cubicBezTo>
                    <a:pt x="2161" y="6105"/>
                    <a:pt x="2161" y="6105"/>
                    <a:pt x="2161" y="6106"/>
                  </a:cubicBezTo>
                  <a:lnTo>
                    <a:pt x="2108" y="7125"/>
                  </a:lnTo>
                  <a:cubicBezTo>
                    <a:pt x="2081" y="7442"/>
                    <a:pt x="2026" y="7758"/>
                    <a:pt x="1945" y="8065"/>
                  </a:cubicBezTo>
                  <a:cubicBezTo>
                    <a:pt x="1864" y="7758"/>
                    <a:pt x="1808" y="7442"/>
                    <a:pt x="1781" y="7125"/>
                  </a:cubicBezTo>
                  <a:lnTo>
                    <a:pt x="1728" y="6106"/>
                  </a:lnTo>
                  <a:cubicBezTo>
                    <a:pt x="1728" y="6105"/>
                    <a:pt x="1728" y="6105"/>
                    <a:pt x="1728" y="6105"/>
                  </a:cubicBezTo>
                  <a:lnTo>
                    <a:pt x="1706" y="5678"/>
                  </a:lnTo>
                  <a:close/>
                  <a:moveTo>
                    <a:pt x="1046" y="0"/>
                  </a:moveTo>
                  <a:cubicBezTo>
                    <a:pt x="766" y="0"/>
                    <a:pt x="538" y="228"/>
                    <a:pt x="538" y="508"/>
                  </a:cubicBezTo>
                  <a:lnTo>
                    <a:pt x="538" y="1106"/>
                  </a:lnTo>
                  <a:cubicBezTo>
                    <a:pt x="538" y="1286"/>
                    <a:pt x="602" y="1460"/>
                    <a:pt x="718" y="1597"/>
                  </a:cubicBezTo>
                  <a:lnTo>
                    <a:pt x="1388" y="2382"/>
                  </a:lnTo>
                  <a:cubicBezTo>
                    <a:pt x="1388" y="2992"/>
                    <a:pt x="1387" y="5514"/>
                    <a:pt x="1388" y="5526"/>
                  </a:cubicBezTo>
                  <a:cubicBezTo>
                    <a:pt x="1388" y="5528"/>
                    <a:pt x="1388" y="5529"/>
                    <a:pt x="1388" y="5531"/>
                  </a:cubicBezTo>
                  <a:lnTo>
                    <a:pt x="1410" y="5981"/>
                  </a:lnTo>
                  <a:lnTo>
                    <a:pt x="368" y="6142"/>
                  </a:lnTo>
                  <a:cubicBezTo>
                    <a:pt x="155" y="6174"/>
                    <a:pt x="0" y="6355"/>
                    <a:pt x="0" y="6570"/>
                  </a:cubicBezTo>
                  <a:lnTo>
                    <a:pt x="0" y="7071"/>
                  </a:lnTo>
                  <a:cubicBezTo>
                    <a:pt x="0" y="7156"/>
                    <a:pt x="69" y="7226"/>
                    <a:pt x="156" y="7226"/>
                  </a:cubicBezTo>
                  <a:cubicBezTo>
                    <a:pt x="241" y="7226"/>
                    <a:pt x="311" y="7156"/>
                    <a:pt x="311" y="7071"/>
                  </a:cubicBezTo>
                  <a:lnTo>
                    <a:pt x="311" y="6570"/>
                  </a:lnTo>
                  <a:cubicBezTo>
                    <a:pt x="311" y="6509"/>
                    <a:pt x="355" y="6459"/>
                    <a:pt x="415" y="6449"/>
                  </a:cubicBezTo>
                  <a:lnTo>
                    <a:pt x="1427" y="6293"/>
                  </a:lnTo>
                  <a:lnTo>
                    <a:pt x="1471" y="7144"/>
                  </a:lnTo>
                  <a:cubicBezTo>
                    <a:pt x="1471" y="7146"/>
                    <a:pt x="1471" y="7148"/>
                    <a:pt x="1471" y="7149"/>
                  </a:cubicBezTo>
                  <a:cubicBezTo>
                    <a:pt x="1505" y="7547"/>
                    <a:pt x="1580" y="7941"/>
                    <a:pt x="1694" y="8323"/>
                  </a:cubicBezTo>
                  <a:cubicBezTo>
                    <a:pt x="1731" y="8447"/>
                    <a:pt x="1838" y="8509"/>
                    <a:pt x="1945" y="8509"/>
                  </a:cubicBezTo>
                  <a:cubicBezTo>
                    <a:pt x="2051" y="8509"/>
                    <a:pt x="2158" y="8447"/>
                    <a:pt x="2195" y="8323"/>
                  </a:cubicBezTo>
                  <a:cubicBezTo>
                    <a:pt x="2310" y="7941"/>
                    <a:pt x="2385" y="7547"/>
                    <a:pt x="2418" y="7149"/>
                  </a:cubicBezTo>
                  <a:cubicBezTo>
                    <a:pt x="2419" y="7148"/>
                    <a:pt x="2419" y="7146"/>
                    <a:pt x="2419" y="7144"/>
                  </a:cubicBezTo>
                  <a:lnTo>
                    <a:pt x="2462" y="6293"/>
                  </a:lnTo>
                  <a:lnTo>
                    <a:pt x="3474" y="6449"/>
                  </a:lnTo>
                  <a:cubicBezTo>
                    <a:pt x="3535" y="6459"/>
                    <a:pt x="3578" y="6509"/>
                    <a:pt x="3578" y="6570"/>
                  </a:cubicBezTo>
                  <a:lnTo>
                    <a:pt x="3578" y="7985"/>
                  </a:lnTo>
                  <a:cubicBezTo>
                    <a:pt x="3578" y="8726"/>
                    <a:pt x="3219" y="9428"/>
                    <a:pt x="2617" y="9861"/>
                  </a:cubicBezTo>
                  <a:lnTo>
                    <a:pt x="2050" y="10270"/>
                  </a:lnTo>
                  <a:cubicBezTo>
                    <a:pt x="2019" y="10293"/>
                    <a:pt x="1982" y="10304"/>
                    <a:pt x="1945" y="10304"/>
                  </a:cubicBezTo>
                  <a:cubicBezTo>
                    <a:pt x="1908" y="10304"/>
                    <a:pt x="1870" y="10293"/>
                    <a:pt x="1839" y="10270"/>
                  </a:cubicBezTo>
                  <a:lnTo>
                    <a:pt x="1272" y="9861"/>
                  </a:lnTo>
                  <a:cubicBezTo>
                    <a:pt x="670" y="9428"/>
                    <a:pt x="311" y="8726"/>
                    <a:pt x="311" y="7985"/>
                  </a:cubicBezTo>
                  <a:lnTo>
                    <a:pt x="311" y="7798"/>
                  </a:lnTo>
                  <a:cubicBezTo>
                    <a:pt x="311" y="7712"/>
                    <a:pt x="241" y="7642"/>
                    <a:pt x="156" y="7642"/>
                  </a:cubicBezTo>
                  <a:cubicBezTo>
                    <a:pt x="69" y="7642"/>
                    <a:pt x="0" y="7712"/>
                    <a:pt x="0" y="7798"/>
                  </a:cubicBezTo>
                  <a:lnTo>
                    <a:pt x="0" y="7985"/>
                  </a:lnTo>
                  <a:cubicBezTo>
                    <a:pt x="0" y="8826"/>
                    <a:pt x="408" y="9622"/>
                    <a:pt x="1090" y="10114"/>
                  </a:cubicBezTo>
                  <a:lnTo>
                    <a:pt x="1657" y="10522"/>
                  </a:lnTo>
                  <a:cubicBezTo>
                    <a:pt x="1743" y="10584"/>
                    <a:pt x="1844" y="10615"/>
                    <a:pt x="1945" y="10615"/>
                  </a:cubicBezTo>
                  <a:cubicBezTo>
                    <a:pt x="2046" y="10615"/>
                    <a:pt x="2146" y="10584"/>
                    <a:pt x="2233" y="10522"/>
                  </a:cubicBezTo>
                  <a:lnTo>
                    <a:pt x="2800" y="10114"/>
                  </a:lnTo>
                  <a:cubicBezTo>
                    <a:pt x="3482" y="9622"/>
                    <a:pt x="3889" y="8826"/>
                    <a:pt x="3889" y="7985"/>
                  </a:cubicBezTo>
                  <a:lnTo>
                    <a:pt x="3889" y="6570"/>
                  </a:lnTo>
                  <a:cubicBezTo>
                    <a:pt x="3889" y="6355"/>
                    <a:pt x="3735" y="6174"/>
                    <a:pt x="3522" y="6142"/>
                  </a:cubicBezTo>
                  <a:lnTo>
                    <a:pt x="2479" y="5981"/>
                  </a:lnTo>
                  <a:cubicBezTo>
                    <a:pt x="2484" y="5880"/>
                    <a:pt x="2502" y="5540"/>
                    <a:pt x="2502" y="5526"/>
                  </a:cubicBezTo>
                  <a:cubicBezTo>
                    <a:pt x="2502" y="5524"/>
                    <a:pt x="2503" y="5524"/>
                    <a:pt x="2503" y="5522"/>
                  </a:cubicBezTo>
                  <a:lnTo>
                    <a:pt x="2503" y="2382"/>
                  </a:lnTo>
                  <a:lnTo>
                    <a:pt x="3171" y="1597"/>
                  </a:lnTo>
                  <a:cubicBezTo>
                    <a:pt x="3288" y="1460"/>
                    <a:pt x="3351" y="1286"/>
                    <a:pt x="3351" y="1106"/>
                  </a:cubicBezTo>
                  <a:lnTo>
                    <a:pt x="3351" y="508"/>
                  </a:lnTo>
                  <a:cubicBezTo>
                    <a:pt x="3351" y="228"/>
                    <a:pt x="3123"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sp>
        <p:nvSpPr>
          <p:cNvPr id="2" name="Google Shape;248;p21">
            <a:extLst>
              <a:ext uri="{FF2B5EF4-FFF2-40B4-BE49-F238E27FC236}">
                <a16:creationId xmlns:a16="http://schemas.microsoft.com/office/drawing/2014/main" id="{66167ED3-3720-C635-E84A-FDE533996124}"/>
              </a:ext>
            </a:extLst>
          </p:cNvPr>
          <p:cNvSpPr txBox="1"/>
          <p:nvPr/>
        </p:nvSpPr>
        <p:spPr>
          <a:xfrm>
            <a:off x="2736750" y="1485835"/>
            <a:ext cx="43239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10 of these retested in Spring </a:t>
            </a:r>
            <a:endParaRPr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3"/>
          <p:cNvSpPr txBox="1">
            <a:spLocks noGrp="1"/>
          </p:cNvSpPr>
          <p:nvPr>
            <p:ph type="title"/>
          </p:nvPr>
        </p:nvSpPr>
        <p:spPr>
          <a:xfrm>
            <a:off x="259026" y="207840"/>
            <a:ext cx="76962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Repeat Sampling- Paired Site Example </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D3058EA5-B8BA-D731-F584-7DBB19785F9D}"/>
              </a:ext>
            </a:extLst>
          </p:cNvPr>
          <p:cNvGrpSpPr/>
          <p:nvPr/>
        </p:nvGrpSpPr>
        <p:grpSpPr>
          <a:xfrm>
            <a:off x="259026" y="1065563"/>
            <a:ext cx="8913180" cy="3690926"/>
            <a:chOff x="-503280" y="569652"/>
            <a:chExt cx="10080627" cy="4409407"/>
          </a:xfrm>
        </p:grpSpPr>
        <p:grpSp>
          <p:nvGrpSpPr>
            <p:cNvPr id="2" name="Group 1">
              <a:extLst>
                <a:ext uri="{FF2B5EF4-FFF2-40B4-BE49-F238E27FC236}">
                  <a16:creationId xmlns:a16="http://schemas.microsoft.com/office/drawing/2014/main" id="{0D33A554-AA37-E910-44D2-C8B3EE123B26}"/>
                </a:ext>
              </a:extLst>
            </p:cNvPr>
            <p:cNvGrpSpPr/>
            <p:nvPr/>
          </p:nvGrpSpPr>
          <p:grpSpPr>
            <a:xfrm>
              <a:off x="-503280" y="2023411"/>
              <a:ext cx="10080627" cy="1492147"/>
              <a:chOff x="-361590" y="2509300"/>
              <a:chExt cx="10080627" cy="1492147"/>
            </a:xfrm>
          </p:grpSpPr>
          <p:cxnSp>
            <p:nvCxnSpPr>
              <p:cNvPr id="295" name="Google Shape;295;p23"/>
              <p:cNvCxnSpPr>
                <a:cxnSpLocks/>
              </p:cNvCxnSpPr>
              <p:nvPr/>
            </p:nvCxnSpPr>
            <p:spPr>
              <a:xfrm flipV="1">
                <a:off x="-361590" y="3205293"/>
                <a:ext cx="10080627" cy="19103"/>
              </a:xfrm>
              <a:prstGeom prst="straightConnector1">
                <a:avLst/>
              </a:prstGeom>
              <a:noFill/>
              <a:ln w="19050" cap="flat" cmpd="sng">
                <a:solidFill>
                  <a:schemeClr val="accent5"/>
                </a:solidFill>
                <a:prstDash val="solid"/>
                <a:round/>
                <a:headEnd type="oval" w="med" len="med"/>
                <a:tailEnd type="triangle" w="med" len="med"/>
              </a:ln>
            </p:spPr>
          </p:cxnSp>
          <p:cxnSp>
            <p:nvCxnSpPr>
              <p:cNvPr id="296" name="Google Shape;296;p23"/>
              <p:cNvCxnSpPr>
                <a:cxnSpLocks/>
              </p:cNvCxnSpPr>
              <p:nvPr/>
            </p:nvCxnSpPr>
            <p:spPr>
              <a:xfrm flipV="1">
                <a:off x="1397302" y="2516099"/>
                <a:ext cx="0" cy="708298"/>
              </a:xfrm>
              <a:prstGeom prst="straightConnector1">
                <a:avLst/>
              </a:prstGeom>
              <a:noFill/>
              <a:ln w="19050" cap="flat" cmpd="sng">
                <a:solidFill>
                  <a:schemeClr val="accent2"/>
                </a:solidFill>
                <a:prstDash val="solid"/>
                <a:round/>
                <a:headEnd type="oval" w="med" len="med"/>
                <a:tailEnd type="none" w="med" len="med"/>
              </a:ln>
            </p:spPr>
          </p:cxnSp>
          <p:cxnSp>
            <p:nvCxnSpPr>
              <p:cNvPr id="298" name="Google Shape;298;p23"/>
              <p:cNvCxnSpPr>
                <a:cxnSpLocks/>
              </p:cNvCxnSpPr>
              <p:nvPr/>
            </p:nvCxnSpPr>
            <p:spPr>
              <a:xfrm>
                <a:off x="1397302" y="3224397"/>
                <a:ext cx="0" cy="777050"/>
              </a:xfrm>
              <a:prstGeom prst="straightConnector1">
                <a:avLst/>
              </a:prstGeom>
              <a:noFill/>
              <a:ln w="19050" cap="flat" cmpd="sng">
                <a:solidFill>
                  <a:schemeClr val="accent2"/>
                </a:solidFill>
                <a:prstDash val="solid"/>
                <a:round/>
                <a:headEnd type="oval" w="med" len="med"/>
                <a:tailEnd type="none" w="med" len="med"/>
              </a:ln>
            </p:spPr>
          </p:cxnSp>
          <p:cxnSp>
            <p:nvCxnSpPr>
              <p:cNvPr id="300" name="Google Shape;300;p23"/>
              <p:cNvCxnSpPr>
                <a:cxnSpLocks/>
              </p:cNvCxnSpPr>
              <p:nvPr/>
            </p:nvCxnSpPr>
            <p:spPr>
              <a:xfrm flipV="1">
                <a:off x="4521244" y="2509300"/>
                <a:ext cx="0" cy="708301"/>
              </a:xfrm>
              <a:prstGeom prst="straightConnector1">
                <a:avLst/>
              </a:prstGeom>
              <a:noFill/>
              <a:ln w="19050" cap="flat" cmpd="sng">
                <a:solidFill>
                  <a:schemeClr val="accent3"/>
                </a:solidFill>
                <a:prstDash val="solid"/>
                <a:round/>
                <a:headEnd type="oval" w="med" len="med"/>
                <a:tailEnd type="none" w="med" len="med"/>
              </a:ln>
            </p:spPr>
          </p:cxnSp>
          <p:cxnSp>
            <p:nvCxnSpPr>
              <p:cNvPr id="302" name="Google Shape;302;p23"/>
              <p:cNvCxnSpPr>
                <a:cxnSpLocks/>
              </p:cNvCxnSpPr>
              <p:nvPr/>
            </p:nvCxnSpPr>
            <p:spPr>
              <a:xfrm flipV="1">
                <a:off x="7774672" y="2516097"/>
                <a:ext cx="0" cy="708300"/>
              </a:xfrm>
              <a:prstGeom prst="straightConnector1">
                <a:avLst/>
              </a:prstGeom>
              <a:noFill/>
              <a:ln w="19050" cap="flat" cmpd="sng">
                <a:solidFill>
                  <a:schemeClr val="accent4"/>
                </a:solidFill>
                <a:prstDash val="solid"/>
                <a:round/>
                <a:headEnd type="oval" w="med" len="med"/>
                <a:tailEnd type="none" w="med" len="med"/>
              </a:ln>
            </p:spPr>
          </p:cxnSp>
        </p:grpSp>
        <p:grpSp>
          <p:nvGrpSpPr>
            <p:cNvPr id="18" name="Group 17">
              <a:extLst>
                <a:ext uri="{FF2B5EF4-FFF2-40B4-BE49-F238E27FC236}">
                  <a16:creationId xmlns:a16="http://schemas.microsoft.com/office/drawing/2014/main" id="{28C2BE2D-C151-03B8-302C-957395CAB09D}"/>
                </a:ext>
              </a:extLst>
            </p:cNvPr>
            <p:cNvGrpSpPr/>
            <p:nvPr/>
          </p:nvGrpSpPr>
          <p:grpSpPr>
            <a:xfrm>
              <a:off x="4379554" y="2726780"/>
              <a:ext cx="3253428" cy="733457"/>
              <a:chOff x="4379554" y="2726780"/>
              <a:chExt cx="3253428" cy="733457"/>
            </a:xfrm>
          </p:grpSpPr>
          <p:cxnSp>
            <p:nvCxnSpPr>
              <p:cNvPr id="12" name="Google Shape;300;p23">
                <a:extLst>
                  <a:ext uri="{FF2B5EF4-FFF2-40B4-BE49-F238E27FC236}">
                    <a16:creationId xmlns:a16="http://schemas.microsoft.com/office/drawing/2014/main" id="{C0836B04-6D88-F294-9317-4849A50550F1}"/>
                  </a:ext>
                </a:extLst>
              </p:cNvPr>
              <p:cNvCxnSpPr>
                <a:cxnSpLocks/>
              </p:cNvCxnSpPr>
              <p:nvPr/>
            </p:nvCxnSpPr>
            <p:spPr>
              <a:xfrm>
                <a:off x="4379554" y="2726780"/>
                <a:ext cx="0" cy="624649"/>
              </a:xfrm>
              <a:prstGeom prst="straightConnector1">
                <a:avLst/>
              </a:prstGeom>
              <a:noFill/>
              <a:ln w="19050" cap="flat" cmpd="sng">
                <a:solidFill>
                  <a:schemeClr val="accent3"/>
                </a:solidFill>
                <a:prstDash val="solid"/>
                <a:round/>
                <a:headEnd type="oval" w="med" len="med"/>
                <a:tailEnd type="none" w="med" len="med"/>
              </a:ln>
            </p:spPr>
          </p:cxnSp>
          <p:cxnSp>
            <p:nvCxnSpPr>
              <p:cNvPr id="14" name="Google Shape;302;p23">
                <a:extLst>
                  <a:ext uri="{FF2B5EF4-FFF2-40B4-BE49-F238E27FC236}">
                    <a16:creationId xmlns:a16="http://schemas.microsoft.com/office/drawing/2014/main" id="{791383DC-69EE-0EAE-1CE1-8B3920B980C2}"/>
                  </a:ext>
                </a:extLst>
              </p:cNvPr>
              <p:cNvCxnSpPr>
                <a:cxnSpLocks/>
              </p:cNvCxnSpPr>
              <p:nvPr/>
            </p:nvCxnSpPr>
            <p:spPr>
              <a:xfrm>
                <a:off x="7632982" y="2738508"/>
                <a:ext cx="0" cy="721729"/>
              </a:xfrm>
              <a:prstGeom prst="straightConnector1">
                <a:avLst/>
              </a:prstGeom>
              <a:noFill/>
              <a:ln w="19050" cap="flat" cmpd="sng">
                <a:solidFill>
                  <a:schemeClr val="accent4"/>
                </a:solidFill>
                <a:prstDash val="solid"/>
                <a:round/>
                <a:headEnd type="oval" w="med" len="med"/>
                <a:tailEnd type="none" w="med" len="med"/>
              </a:ln>
            </p:spPr>
          </p:cxnSp>
        </p:grpSp>
        <p:pic>
          <p:nvPicPr>
            <p:cNvPr id="8" name="Picture 7">
              <a:extLst>
                <a:ext uri="{FF2B5EF4-FFF2-40B4-BE49-F238E27FC236}">
                  <a16:creationId xmlns:a16="http://schemas.microsoft.com/office/drawing/2014/main" id="{FA2EA33A-153B-600D-70BC-EB2519825D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
            <a:stretch/>
          </p:blipFill>
          <p:spPr>
            <a:xfrm>
              <a:off x="63675" y="581744"/>
              <a:ext cx="2360338" cy="1770253"/>
            </a:xfrm>
            <a:prstGeom prst="roundRect">
              <a:avLst>
                <a:gd name="adj" fmla="val 16667"/>
              </a:avLst>
            </a:prstGeom>
            <a:ln>
              <a:noFill/>
            </a:ln>
            <a:effectLst/>
          </p:spPr>
        </p:pic>
        <p:pic>
          <p:nvPicPr>
            <p:cNvPr id="10" name="Picture 9" descr="A field of green plants&#10;&#10;Description automatically generated">
              <a:extLst>
                <a:ext uri="{FF2B5EF4-FFF2-40B4-BE49-F238E27FC236}">
                  <a16:creationId xmlns:a16="http://schemas.microsoft.com/office/drawing/2014/main" id="{A4E6BFB6-9BD0-5245-D258-F7859DB01C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69360" y="574926"/>
              <a:ext cx="2360339" cy="1770254"/>
            </a:xfrm>
            <a:prstGeom prst="roundRect">
              <a:avLst>
                <a:gd name="adj" fmla="val 16667"/>
              </a:avLst>
            </a:prstGeom>
            <a:ln>
              <a:noFill/>
            </a:ln>
            <a:effectLst/>
          </p:spPr>
        </p:pic>
        <p:pic>
          <p:nvPicPr>
            <p:cNvPr id="9" name="Picture 8">
              <a:extLst>
                <a:ext uri="{FF2B5EF4-FFF2-40B4-BE49-F238E27FC236}">
                  <a16:creationId xmlns:a16="http://schemas.microsoft.com/office/drawing/2014/main" id="{EC0F5023-E64C-54F9-8223-6C3F2A5CFD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01"/>
            <a:stretch/>
          </p:blipFill>
          <p:spPr>
            <a:xfrm>
              <a:off x="6471095" y="569652"/>
              <a:ext cx="2323772" cy="1742828"/>
            </a:xfrm>
            <a:prstGeom prst="roundRect">
              <a:avLst>
                <a:gd name="adj" fmla="val 16667"/>
              </a:avLst>
            </a:prstGeom>
            <a:ln>
              <a:noFill/>
            </a:ln>
            <a:effectLst/>
          </p:spPr>
        </p:pic>
        <p:pic>
          <p:nvPicPr>
            <p:cNvPr id="3" name="Picture 2" descr="A group of cows in a field&#10;&#10;Description automatically generated">
              <a:extLst>
                <a:ext uri="{FF2B5EF4-FFF2-40B4-BE49-F238E27FC236}">
                  <a16:creationId xmlns:a16="http://schemas.microsoft.com/office/drawing/2014/main" id="{CF8DEFD0-6851-79B8-EC79-A7AF57F6E3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4555" y="3133010"/>
              <a:ext cx="2461397" cy="1846048"/>
            </a:xfrm>
            <a:prstGeom prst="roundRect">
              <a:avLst>
                <a:gd name="adj" fmla="val 16667"/>
              </a:avLst>
            </a:prstGeom>
            <a:ln>
              <a:noFill/>
            </a:ln>
            <a:effectLst/>
          </p:spPr>
        </p:pic>
        <p:pic>
          <p:nvPicPr>
            <p:cNvPr id="16" name="Picture 15">
              <a:extLst>
                <a:ext uri="{FF2B5EF4-FFF2-40B4-BE49-F238E27FC236}">
                  <a16:creationId xmlns:a16="http://schemas.microsoft.com/office/drawing/2014/main" id="{4A28F12B-17A8-2557-1250-6E46B8F7D8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83" y="3145429"/>
              <a:ext cx="2444838" cy="1833630"/>
            </a:xfrm>
            <a:prstGeom prst="roundRect">
              <a:avLst>
                <a:gd name="adj" fmla="val 16667"/>
              </a:avLst>
            </a:prstGeom>
            <a:ln>
              <a:noFill/>
            </a:ln>
            <a:effectLst/>
          </p:spPr>
        </p:pic>
        <p:pic>
          <p:nvPicPr>
            <p:cNvPr id="17" name="Picture 16">
              <a:extLst>
                <a:ext uri="{FF2B5EF4-FFF2-40B4-BE49-F238E27FC236}">
                  <a16:creationId xmlns:a16="http://schemas.microsoft.com/office/drawing/2014/main" id="{E63517D6-BD77-7255-1006-DBF030C6C39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199"/>
            <a:stretch/>
          </p:blipFill>
          <p:spPr>
            <a:xfrm>
              <a:off x="6502838" y="3102637"/>
              <a:ext cx="2402038" cy="1801529"/>
            </a:xfrm>
            <a:prstGeom prst="roundRect">
              <a:avLst>
                <a:gd name="adj" fmla="val 16667"/>
              </a:avLst>
            </a:prstGeom>
            <a:ln>
              <a:noFill/>
            </a:ln>
            <a:effectLst/>
          </p:spPr>
        </p:pic>
      </p:grpSp>
      <p:grpSp>
        <p:nvGrpSpPr>
          <p:cNvPr id="23" name="Google Shape;145;p18">
            <a:extLst>
              <a:ext uri="{FF2B5EF4-FFF2-40B4-BE49-F238E27FC236}">
                <a16:creationId xmlns:a16="http://schemas.microsoft.com/office/drawing/2014/main" id="{D45ED127-2164-F6AB-AE14-E1235820EBC6}"/>
              </a:ext>
            </a:extLst>
          </p:cNvPr>
          <p:cNvGrpSpPr/>
          <p:nvPr/>
        </p:nvGrpSpPr>
        <p:grpSpPr>
          <a:xfrm>
            <a:off x="205560" y="966822"/>
            <a:ext cx="916188" cy="472233"/>
            <a:chOff x="1674016" y="1237452"/>
            <a:chExt cx="2660061" cy="1174949"/>
          </a:xfrm>
        </p:grpSpPr>
        <p:sp>
          <p:nvSpPr>
            <p:cNvPr id="24" name="Google Shape;146;p18">
              <a:extLst>
                <a:ext uri="{FF2B5EF4-FFF2-40B4-BE49-F238E27FC236}">
                  <a16:creationId xmlns:a16="http://schemas.microsoft.com/office/drawing/2014/main" id="{2C995256-7F14-353F-6E40-BF9E3FD3410E}"/>
                </a:ext>
              </a:extLst>
            </p:cNvPr>
            <p:cNvSpPr/>
            <p:nvPr/>
          </p:nvSpPr>
          <p:spPr>
            <a:xfrm flipH="1">
              <a:off x="1797877" y="1357901"/>
              <a:ext cx="2536200" cy="1054500"/>
            </a:xfrm>
            <a:prstGeom prst="round2DiagRect">
              <a:avLst>
                <a:gd name="adj1" fmla="val 37599"/>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47;p18">
              <a:extLst>
                <a:ext uri="{FF2B5EF4-FFF2-40B4-BE49-F238E27FC236}">
                  <a16:creationId xmlns:a16="http://schemas.microsoft.com/office/drawing/2014/main" id="{6BF00B4D-6277-0387-181B-3C201A34A35B}"/>
                </a:ext>
              </a:extLst>
            </p:cNvPr>
            <p:cNvGrpSpPr/>
            <p:nvPr/>
          </p:nvGrpSpPr>
          <p:grpSpPr>
            <a:xfrm>
              <a:off x="1674016" y="1237452"/>
              <a:ext cx="2519299" cy="647699"/>
              <a:chOff x="1674016" y="1237452"/>
              <a:chExt cx="2519299" cy="647699"/>
            </a:xfrm>
          </p:grpSpPr>
          <p:sp>
            <p:nvSpPr>
              <p:cNvPr id="26" name="Google Shape;148;p18">
                <a:extLst>
                  <a:ext uri="{FF2B5EF4-FFF2-40B4-BE49-F238E27FC236}">
                    <a16:creationId xmlns:a16="http://schemas.microsoft.com/office/drawing/2014/main" id="{E0492A82-107C-84EE-FFE9-B33CB75C8743}"/>
                  </a:ext>
                </a:extLst>
              </p:cNvPr>
              <p:cNvSpPr txBox="1"/>
              <p:nvPr/>
            </p:nvSpPr>
            <p:spPr>
              <a:xfrm>
                <a:off x="1674016" y="1237452"/>
                <a:ext cx="2387100" cy="6476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lt2"/>
                  </a:solidFill>
                  <a:latin typeface="Montserrat"/>
                  <a:ea typeface="Montserrat"/>
                  <a:cs typeface="Montserrat"/>
                  <a:sym typeface="Montserrat"/>
                </a:endParaRPr>
              </a:p>
            </p:txBody>
          </p:sp>
          <p:sp>
            <p:nvSpPr>
              <p:cNvPr id="27" name="Google Shape;149;p18">
                <a:extLst>
                  <a:ext uri="{FF2B5EF4-FFF2-40B4-BE49-F238E27FC236}">
                    <a16:creationId xmlns:a16="http://schemas.microsoft.com/office/drawing/2014/main" id="{50C64CB5-73CC-4086-55DA-B9F585CCEA1D}"/>
                  </a:ext>
                </a:extLst>
              </p:cNvPr>
              <p:cNvSpPr txBox="1"/>
              <p:nvPr/>
            </p:nvSpPr>
            <p:spPr>
              <a:xfrm>
                <a:off x="1806214" y="1312865"/>
                <a:ext cx="2387101" cy="4688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Site 1</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grpSp>
        <p:nvGrpSpPr>
          <p:cNvPr id="28" name="Google Shape;145;p18">
            <a:extLst>
              <a:ext uri="{FF2B5EF4-FFF2-40B4-BE49-F238E27FC236}">
                <a16:creationId xmlns:a16="http://schemas.microsoft.com/office/drawing/2014/main" id="{E4837DFF-7B18-3263-8186-200A0856ADB5}"/>
              </a:ext>
            </a:extLst>
          </p:cNvPr>
          <p:cNvGrpSpPr/>
          <p:nvPr/>
        </p:nvGrpSpPr>
        <p:grpSpPr>
          <a:xfrm>
            <a:off x="385147" y="3182159"/>
            <a:ext cx="873527" cy="423822"/>
            <a:chOff x="1797877" y="1357901"/>
            <a:chExt cx="2536200" cy="1054500"/>
          </a:xfrm>
        </p:grpSpPr>
        <p:sp>
          <p:nvSpPr>
            <p:cNvPr id="29" name="Google Shape;146;p18">
              <a:extLst>
                <a:ext uri="{FF2B5EF4-FFF2-40B4-BE49-F238E27FC236}">
                  <a16:creationId xmlns:a16="http://schemas.microsoft.com/office/drawing/2014/main" id="{42F5F3CB-0FFA-357F-2623-6619D5C8050B}"/>
                </a:ext>
              </a:extLst>
            </p:cNvPr>
            <p:cNvSpPr/>
            <p:nvPr/>
          </p:nvSpPr>
          <p:spPr>
            <a:xfrm flipH="1">
              <a:off x="1797877" y="1357901"/>
              <a:ext cx="2536200" cy="1054500"/>
            </a:xfrm>
            <a:prstGeom prst="round2DiagRect">
              <a:avLst>
                <a:gd name="adj1" fmla="val 37599"/>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147;p18">
              <a:extLst>
                <a:ext uri="{FF2B5EF4-FFF2-40B4-BE49-F238E27FC236}">
                  <a16:creationId xmlns:a16="http://schemas.microsoft.com/office/drawing/2014/main" id="{CEBAE9CE-F8AE-AA9F-192F-B489A34D264A}"/>
                </a:ext>
              </a:extLst>
            </p:cNvPr>
            <p:cNvGrpSpPr/>
            <p:nvPr/>
          </p:nvGrpSpPr>
          <p:grpSpPr>
            <a:xfrm>
              <a:off x="1872475" y="1416125"/>
              <a:ext cx="2387101" cy="954100"/>
              <a:chOff x="1872475" y="1416125"/>
              <a:chExt cx="2387101" cy="954100"/>
            </a:xfrm>
          </p:grpSpPr>
          <p:sp>
            <p:nvSpPr>
              <p:cNvPr id="31" name="Google Shape;148;p18">
                <a:extLst>
                  <a:ext uri="{FF2B5EF4-FFF2-40B4-BE49-F238E27FC236}">
                    <a16:creationId xmlns:a16="http://schemas.microsoft.com/office/drawing/2014/main" id="{38E89C64-2644-A57F-CD17-B7AC329C3E7B}"/>
                  </a:ext>
                </a:extLst>
              </p:cNvPr>
              <p:cNvSpPr txBox="1"/>
              <p:nvPr/>
            </p:nvSpPr>
            <p:spPr>
              <a:xfrm>
                <a:off x="1872475" y="1722525"/>
                <a:ext cx="2387100" cy="64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lt2"/>
                  </a:solidFill>
                  <a:latin typeface="Montserrat"/>
                  <a:ea typeface="Montserrat"/>
                  <a:cs typeface="Montserrat"/>
                  <a:sym typeface="Montserrat"/>
                </a:endParaRPr>
              </a:p>
            </p:txBody>
          </p:sp>
          <p:sp>
            <p:nvSpPr>
              <p:cNvPr id="32" name="Google Shape;149;p18">
                <a:extLst>
                  <a:ext uri="{FF2B5EF4-FFF2-40B4-BE49-F238E27FC236}">
                    <a16:creationId xmlns:a16="http://schemas.microsoft.com/office/drawing/2014/main" id="{BFE035F8-7CCA-B985-C291-74C4DDA252A2}"/>
                  </a:ext>
                </a:extLst>
              </p:cNvPr>
              <p:cNvSpPr txBox="1"/>
              <p:nvPr/>
            </p:nvSpPr>
            <p:spPr>
              <a:xfrm>
                <a:off x="1872475" y="1416125"/>
                <a:ext cx="2387101" cy="46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Site 2</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grpSp>
        <p:nvGrpSpPr>
          <p:cNvPr id="33" name="Google Shape;155;p18">
            <a:extLst>
              <a:ext uri="{FF2B5EF4-FFF2-40B4-BE49-F238E27FC236}">
                <a16:creationId xmlns:a16="http://schemas.microsoft.com/office/drawing/2014/main" id="{D74AC29F-19FD-9B46-70F8-68427984C5A6}"/>
              </a:ext>
            </a:extLst>
          </p:cNvPr>
          <p:cNvGrpSpPr/>
          <p:nvPr/>
        </p:nvGrpSpPr>
        <p:grpSpPr>
          <a:xfrm>
            <a:off x="1997386" y="2690200"/>
            <a:ext cx="1024013" cy="358480"/>
            <a:chOff x="4809832" y="1575981"/>
            <a:chExt cx="2536200" cy="1114060"/>
          </a:xfrm>
        </p:grpSpPr>
        <p:sp>
          <p:nvSpPr>
            <p:cNvPr id="34" name="Google Shape;156;p18">
              <a:extLst>
                <a:ext uri="{FF2B5EF4-FFF2-40B4-BE49-F238E27FC236}">
                  <a16:creationId xmlns:a16="http://schemas.microsoft.com/office/drawing/2014/main" id="{24443659-8F9A-524B-0110-1E7B914CDC89}"/>
                </a:ext>
              </a:extLst>
            </p:cNvPr>
            <p:cNvSpPr/>
            <p:nvPr/>
          </p:nvSpPr>
          <p:spPr>
            <a:xfrm>
              <a:off x="4809832" y="1635541"/>
              <a:ext cx="2536200" cy="1054500"/>
            </a:xfrm>
            <a:prstGeom prst="round2DiagRect">
              <a:avLst>
                <a:gd name="adj1" fmla="val 3759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9;p18">
              <a:extLst>
                <a:ext uri="{FF2B5EF4-FFF2-40B4-BE49-F238E27FC236}">
                  <a16:creationId xmlns:a16="http://schemas.microsoft.com/office/drawing/2014/main" id="{33884D92-56E2-BA17-2797-E2FFA5743F5C}"/>
                </a:ext>
              </a:extLst>
            </p:cNvPr>
            <p:cNvSpPr txBox="1"/>
            <p:nvPr/>
          </p:nvSpPr>
          <p:spPr>
            <a:xfrm>
              <a:off x="4884379" y="1575981"/>
              <a:ext cx="2387101" cy="4689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Baseline</a:t>
              </a:r>
              <a:endParaRPr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nvGrpSpPr>
          <p:cNvPr id="36" name="Google Shape;155;p18">
            <a:extLst>
              <a:ext uri="{FF2B5EF4-FFF2-40B4-BE49-F238E27FC236}">
                <a16:creationId xmlns:a16="http://schemas.microsoft.com/office/drawing/2014/main" id="{A486AB47-04CE-5F6D-D705-D30AD29A890E}"/>
              </a:ext>
            </a:extLst>
          </p:cNvPr>
          <p:cNvGrpSpPr/>
          <p:nvPr/>
        </p:nvGrpSpPr>
        <p:grpSpPr>
          <a:xfrm>
            <a:off x="4759541" y="2652541"/>
            <a:ext cx="1024013" cy="358480"/>
            <a:chOff x="4809832" y="1575981"/>
            <a:chExt cx="2536200" cy="1114060"/>
          </a:xfrm>
        </p:grpSpPr>
        <p:sp>
          <p:nvSpPr>
            <p:cNvPr id="37" name="Google Shape;156;p18">
              <a:extLst>
                <a:ext uri="{FF2B5EF4-FFF2-40B4-BE49-F238E27FC236}">
                  <a16:creationId xmlns:a16="http://schemas.microsoft.com/office/drawing/2014/main" id="{291BB218-3EC9-92FF-26F9-5EC7C7A96B2F}"/>
                </a:ext>
              </a:extLst>
            </p:cNvPr>
            <p:cNvSpPr/>
            <p:nvPr/>
          </p:nvSpPr>
          <p:spPr>
            <a:xfrm>
              <a:off x="4809832" y="1635541"/>
              <a:ext cx="2536200" cy="1054500"/>
            </a:xfrm>
            <a:prstGeom prst="round2DiagRect">
              <a:avLst>
                <a:gd name="adj1" fmla="val 3759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9;p18">
              <a:extLst>
                <a:ext uri="{FF2B5EF4-FFF2-40B4-BE49-F238E27FC236}">
                  <a16:creationId xmlns:a16="http://schemas.microsoft.com/office/drawing/2014/main" id="{C0964DAC-B50F-9CA7-0947-E9E12188ADB2}"/>
                </a:ext>
              </a:extLst>
            </p:cNvPr>
            <p:cNvSpPr txBox="1"/>
            <p:nvPr/>
          </p:nvSpPr>
          <p:spPr>
            <a:xfrm>
              <a:off x="4884379" y="1575981"/>
              <a:ext cx="2387101" cy="4689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Spring</a:t>
              </a:r>
              <a:endParaRPr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nvGrpSpPr>
          <p:cNvPr id="39" name="Google Shape;155;p18">
            <a:extLst>
              <a:ext uri="{FF2B5EF4-FFF2-40B4-BE49-F238E27FC236}">
                <a16:creationId xmlns:a16="http://schemas.microsoft.com/office/drawing/2014/main" id="{22165CA8-AE8F-ED9E-ACE1-14BADEF27253}"/>
              </a:ext>
            </a:extLst>
          </p:cNvPr>
          <p:cNvGrpSpPr/>
          <p:nvPr/>
        </p:nvGrpSpPr>
        <p:grpSpPr>
          <a:xfrm>
            <a:off x="7636187" y="2680899"/>
            <a:ext cx="1024013" cy="358480"/>
            <a:chOff x="4809832" y="1575981"/>
            <a:chExt cx="2536200" cy="1114060"/>
          </a:xfrm>
        </p:grpSpPr>
        <p:sp>
          <p:nvSpPr>
            <p:cNvPr id="40" name="Google Shape;156;p18">
              <a:extLst>
                <a:ext uri="{FF2B5EF4-FFF2-40B4-BE49-F238E27FC236}">
                  <a16:creationId xmlns:a16="http://schemas.microsoft.com/office/drawing/2014/main" id="{69583566-34DA-4279-F620-D2C347B97795}"/>
                </a:ext>
              </a:extLst>
            </p:cNvPr>
            <p:cNvSpPr/>
            <p:nvPr/>
          </p:nvSpPr>
          <p:spPr>
            <a:xfrm>
              <a:off x="4809832" y="1635541"/>
              <a:ext cx="2536200" cy="1054500"/>
            </a:xfrm>
            <a:prstGeom prst="round2DiagRect">
              <a:avLst>
                <a:gd name="adj1" fmla="val 3759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9;p18">
              <a:extLst>
                <a:ext uri="{FF2B5EF4-FFF2-40B4-BE49-F238E27FC236}">
                  <a16:creationId xmlns:a16="http://schemas.microsoft.com/office/drawing/2014/main" id="{F6E7EAF4-5648-0E70-4EC5-8D2AB14BC351}"/>
                </a:ext>
              </a:extLst>
            </p:cNvPr>
            <p:cNvSpPr txBox="1"/>
            <p:nvPr/>
          </p:nvSpPr>
          <p:spPr>
            <a:xfrm>
              <a:off x="4884379" y="1575981"/>
              <a:ext cx="2387101" cy="4689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Autumn</a:t>
              </a:r>
              <a:endParaRPr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spTree>
    <p:extLst>
      <p:ext uri="{BB962C8B-B14F-4D97-AF65-F5344CB8AC3E}">
        <p14:creationId xmlns:p14="http://schemas.microsoft.com/office/powerpoint/2010/main" val="1310525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45E03B9-78F8-60FB-5AEF-99CDF873E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59E84-0FEC-2888-2F92-E5171C43EAEF}"/>
              </a:ext>
            </a:extLst>
          </p:cNvPr>
          <p:cNvSpPr>
            <a:spLocks noGrp="1"/>
          </p:cNvSpPr>
          <p:nvPr>
            <p:ph type="title"/>
          </p:nvPr>
        </p:nvSpPr>
        <p:spPr>
          <a:xfrm>
            <a:off x="114300" y="3085500"/>
            <a:ext cx="4457700" cy="841800"/>
          </a:xfrm>
        </p:spPr>
        <p:txBody>
          <a:bodyPr/>
          <a:lstStyle/>
          <a:p>
            <a:r>
              <a:rPr lang="en-NZ" sz="4000" dirty="0">
                <a:latin typeface="Calibri" panose="020F0502020204030204" pitchFamily="34" charset="0"/>
                <a:ea typeface="Calibri" panose="020F0502020204030204" pitchFamily="34" charset="0"/>
                <a:cs typeface="Calibri" panose="020F0502020204030204" pitchFamily="34" charset="0"/>
              </a:rPr>
              <a:t>Stories + Lessons </a:t>
            </a:r>
          </a:p>
        </p:txBody>
      </p:sp>
    </p:spTree>
    <p:extLst>
      <p:ext uri="{BB962C8B-B14F-4D97-AF65-F5344CB8AC3E}">
        <p14:creationId xmlns:p14="http://schemas.microsoft.com/office/powerpoint/2010/main" val="397295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rt road with a field of plants and a kite flying in the sky&#10;&#10;Description automatically generated">
            <a:extLst>
              <a:ext uri="{FF2B5EF4-FFF2-40B4-BE49-F238E27FC236}">
                <a16:creationId xmlns:a16="http://schemas.microsoft.com/office/drawing/2014/main" id="{E54255F3-B848-B415-7331-9A754B6A79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3104" y="1102925"/>
            <a:ext cx="2837792" cy="3783723"/>
          </a:xfrm>
          <a:prstGeom prst="rect">
            <a:avLst/>
          </a:prstGeom>
        </p:spPr>
      </p:pic>
      <p:pic>
        <p:nvPicPr>
          <p:cNvPr id="9" name="Picture 8" descr="A person digging in a crack in the ground&#10;&#10;Description automatically generated">
            <a:extLst>
              <a:ext uri="{FF2B5EF4-FFF2-40B4-BE49-F238E27FC236}">
                <a16:creationId xmlns:a16="http://schemas.microsoft.com/office/drawing/2014/main" id="{950B6BC4-CBA4-B92A-E0AE-E141ED7217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8844" y="1102925"/>
            <a:ext cx="2837792" cy="3783723"/>
          </a:xfrm>
          <a:prstGeom prst="rect">
            <a:avLst/>
          </a:prstGeom>
        </p:spPr>
      </p:pic>
      <p:pic>
        <p:nvPicPr>
          <p:cNvPr id="35" name="Picture 34" descr="A field of dried corn&#10;&#10;Description automatically generated">
            <a:extLst>
              <a:ext uri="{FF2B5EF4-FFF2-40B4-BE49-F238E27FC236}">
                <a16:creationId xmlns:a16="http://schemas.microsoft.com/office/drawing/2014/main" id="{BA00560B-27A2-184F-5A78-ED04738BBC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364" y="1102925"/>
            <a:ext cx="2837792" cy="3783723"/>
          </a:xfrm>
          <a:prstGeom prst="rect">
            <a:avLst/>
          </a:prstGeom>
        </p:spPr>
      </p:pic>
      <p:sp>
        <p:nvSpPr>
          <p:cNvPr id="37" name="TextBox 36">
            <a:extLst>
              <a:ext uri="{FF2B5EF4-FFF2-40B4-BE49-F238E27FC236}">
                <a16:creationId xmlns:a16="http://schemas.microsoft.com/office/drawing/2014/main" id="{57F7B8C5-7B41-7AA4-6AC9-5701DA203D16}"/>
              </a:ext>
            </a:extLst>
          </p:cNvPr>
          <p:cNvSpPr txBox="1"/>
          <p:nvPr/>
        </p:nvSpPr>
        <p:spPr>
          <a:xfrm>
            <a:off x="109345" y="795148"/>
            <a:ext cx="3381703" cy="307777"/>
          </a:xfrm>
          <a:prstGeom prst="rect">
            <a:avLst/>
          </a:prstGeom>
          <a:noFill/>
        </p:spPr>
        <p:txBody>
          <a:bodyPr wrap="square" rtlCol="0">
            <a:spAutoFit/>
          </a:bodyPr>
          <a:lstStyle/>
          <a:p>
            <a:r>
              <a:rPr lang="en-NZ" dirty="0"/>
              <a:t>Seed flown on 30 days after cyclone </a:t>
            </a:r>
          </a:p>
        </p:txBody>
      </p:sp>
      <p:sp>
        <p:nvSpPr>
          <p:cNvPr id="2" name="Google Shape;299;p23">
            <a:extLst>
              <a:ext uri="{FF2B5EF4-FFF2-40B4-BE49-F238E27FC236}">
                <a16:creationId xmlns:a16="http://schemas.microsoft.com/office/drawing/2014/main" id="{9C4649BE-A4AE-77D4-D06A-85343F180602}"/>
              </a:ext>
            </a:extLst>
          </p:cNvPr>
          <p:cNvSpPr txBox="1"/>
          <p:nvPr/>
        </p:nvSpPr>
        <p:spPr>
          <a:xfrm>
            <a:off x="109345" y="96920"/>
            <a:ext cx="8951528" cy="542058"/>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Puketapu 16-20</a:t>
            </a:r>
            <a:r>
              <a:rPr lang="en-US" sz="1800" baseline="300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th</a:t>
            </a:r>
            <a:r>
              <a:rPr lang="en-US"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 March 2023</a:t>
            </a:r>
          </a:p>
          <a:p>
            <a:pPr marL="0" lvl="0" indent="0" algn="ctr" rtl="0">
              <a:spcBef>
                <a:spcPts val="0"/>
              </a:spcBef>
              <a:spcAft>
                <a:spcPts val="0"/>
              </a:spcAft>
              <a:buNone/>
            </a:pP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171520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grass growing through the mud&#10;&#10;Description automatically generated">
            <a:extLst>
              <a:ext uri="{FF2B5EF4-FFF2-40B4-BE49-F238E27FC236}">
                <a16:creationId xmlns:a16="http://schemas.microsoft.com/office/drawing/2014/main" id="{7F18E4E4-22E9-67FA-F2C7-A243125CAC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128" y="1167498"/>
            <a:ext cx="2799858" cy="3733143"/>
          </a:xfrm>
          <a:prstGeom prst="rect">
            <a:avLst/>
          </a:prstGeom>
        </p:spPr>
      </p:pic>
      <p:sp>
        <p:nvSpPr>
          <p:cNvPr id="12" name="TextBox 11">
            <a:extLst>
              <a:ext uri="{FF2B5EF4-FFF2-40B4-BE49-F238E27FC236}">
                <a16:creationId xmlns:a16="http://schemas.microsoft.com/office/drawing/2014/main" id="{E820BC52-E0CB-C0B6-3817-27C94D2561D8}"/>
              </a:ext>
            </a:extLst>
          </p:cNvPr>
          <p:cNvSpPr txBox="1"/>
          <p:nvPr/>
        </p:nvSpPr>
        <p:spPr>
          <a:xfrm>
            <a:off x="71406" y="604080"/>
            <a:ext cx="2799859" cy="523220"/>
          </a:xfrm>
          <a:prstGeom prst="rect">
            <a:avLst/>
          </a:prstGeom>
          <a:noFill/>
        </p:spPr>
        <p:txBody>
          <a:bodyPr wrap="square" rtlCol="0">
            <a:spAutoFit/>
          </a:bodyPr>
          <a:lstStyle/>
          <a:p>
            <a:r>
              <a:rPr lang="en-NZ" dirty="0"/>
              <a:t>31</a:t>
            </a:r>
            <a:r>
              <a:rPr lang="en-NZ" baseline="30000" dirty="0"/>
              <a:t>st</a:t>
            </a:r>
            <a:r>
              <a:rPr lang="en-NZ" dirty="0"/>
              <a:t> March 2023</a:t>
            </a:r>
          </a:p>
          <a:p>
            <a:pPr marL="285750" indent="-285750">
              <a:buFontTx/>
              <a:buChar char="-"/>
            </a:pPr>
            <a:r>
              <a:rPr lang="en-NZ" dirty="0"/>
              <a:t>45 days after Cyclone</a:t>
            </a:r>
          </a:p>
        </p:txBody>
      </p:sp>
      <p:sp>
        <p:nvSpPr>
          <p:cNvPr id="3" name="TextBox 2">
            <a:extLst>
              <a:ext uri="{FF2B5EF4-FFF2-40B4-BE49-F238E27FC236}">
                <a16:creationId xmlns:a16="http://schemas.microsoft.com/office/drawing/2014/main" id="{C8F4AADE-26D3-D623-7646-516C74680364}"/>
              </a:ext>
            </a:extLst>
          </p:cNvPr>
          <p:cNvSpPr txBox="1"/>
          <p:nvPr/>
        </p:nvSpPr>
        <p:spPr>
          <a:xfrm>
            <a:off x="3172070" y="604080"/>
            <a:ext cx="2235800" cy="523220"/>
          </a:xfrm>
          <a:prstGeom prst="rect">
            <a:avLst/>
          </a:prstGeom>
          <a:noFill/>
        </p:spPr>
        <p:txBody>
          <a:bodyPr wrap="square" rtlCol="0">
            <a:spAutoFit/>
          </a:bodyPr>
          <a:lstStyle/>
          <a:p>
            <a:r>
              <a:rPr lang="en-NZ" dirty="0"/>
              <a:t>9</a:t>
            </a:r>
            <a:r>
              <a:rPr lang="en-NZ" baseline="30000" dirty="0"/>
              <a:t>th</a:t>
            </a:r>
            <a:r>
              <a:rPr lang="en-NZ" dirty="0"/>
              <a:t> May 2023</a:t>
            </a:r>
          </a:p>
          <a:p>
            <a:pPr marL="285750" indent="-285750">
              <a:buFontTx/>
              <a:buChar char="-"/>
            </a:pPr>
            <a:r>
              <a:rPr lang="en-NZ" dirty="0"/>
              <a:t>84 days after Cyclone </a:t>
            </a:r>
          </a:p>
        </p:txBody>
      </p:sp>
      <p:pic>
        <p:nvPicPr>
          <p:cNvPr id="4" name="Picture 3" descr="A group of cows in a field&#10;&#10;Description automatically generated">
            <a:extLst>
              <a:ext uri="{FF2B5EF4-FFF2-40B4-BE49-F238E27FC236}">
                <a16:creationId xmlns:a16="http://schemas.microsoft.com/office/drawing/2014/main" id="{CD03A726-A02D-AAA4-4024-012AF53F5D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66742" y="1167498"/>
            <a:ext cx="2799858" cy="3733144"/>
          </a:xfrm>
          <a:prstGeom prst="rect">
            <a:avLst/>
          </a:prstGeom>
        </p:spPr>
      </p:pic>
      <p:sp>
        <p:nvSpPr>
          <p:cNvPr id="5" name="TextBox 4">
            <a:extLst>
              <a:ext uri="{FF2B5EF4-FFF2-40B4-BE49-F238E27FC236}">
                <a16:creationId xmlns:a16="http://schemas.microsoft.com/office/drawing/2014/main" id="{E84C7AF2-161D-61EF-CFA7-21917A2BF960}"/>
              </a:ext>
            </a:extLst>
          </p:cNvPr>
          <p:cNvSpPr txBox="1"/>
          <p:nvPr/>
        </p:nvSpPr>
        <p:spPr>
          <a:xfrm>
            <a:off x="6166742" y="604080"/>
            <a:ext cx="2580216" cy="523220"/>
          </a:xfrm>
          <a:prstGeom prst="rect">
            <a:avLst/>
          </a:prstGeom>
          <a:noFill/>
        </p:spPr>
        <p:txBody>
          <a:bodyPr wrap="square" rtlCol="0">
            <a:spAutoFit/>
          </a:bodyPr>
          <a:lstStyle/>
          <a:p>
            <a:r>
              <a:rPr lang="en-NZ" dirty="0"/>
              <a:t>12</a:t>
            </a:r>
            <a:r>
              <a:rPr lang="en-NZ" baseline="30000" dirty="0"/>
              <a:t>th</a:t>
            </a:r>
            <a:r>
              <a:rPr lang="en-NZ" dirty="0"/>
              <a:t> September 2023</a:t>
            </a:r>
          </a:p>
          <a:p>
            <a:pPr marL="285750" indent="-285750">
              <a:buFontTx/>
              <a:buChar char="-"/>
            </a:pPr>
            <a:r>
              <a:rPr lang="en-NZ" dirty="0"/>
              <a:t>210 days after Cyclone</a:t>
            </a:r>
          </a:p>
        </p:txBody>
      </p:sp>
      <p:pic>
        <p:nvPicPr>
          <p:cNvPr id="6" name="Picture 5" descr="A person holding a plant&#10;&#10;Description automatically generated">
            <a:extLst>
              <a:ext uri="{FF2B5EF4-FFF2-40B4-BE49-F238E27FC236}">
                <a16:creationId xmlns:a16="http://schemas.microsoft.com/office/drawing/2014/main" id="{54CF6722-197C-DEC6-9209-2F9FDFC3DC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2070" y="1167498"/>
            <a:ext cx="2799859" cy="3733145"/>
          </a:xfrm>
          <a:prstGeom prst="rect">
            <a:avLst/>
          </a:prstGeom>
        </p:spPr>
      </p:pic>
      <p:sp>
        <p:nvSpPr>
          <p:cNvPr id="7" name="Google Shape;299;p23">
            <a:extLst>
              <a:ext uri="{FF2B5EF4-FFF2-40B4-BE49-F238E27FC236}">
                <a16:creationId xmlns:a16="http://schemas.microsoft.com/office/drawing/2014/main" id="{605E1964-F361-791B-B559-6524D140B533}"/>
              </a:ext>
            </a:extLst>
          </p:cNvPr>
          <p:cNvSpPr txBox="1"/>
          <p:nvPr/>
        </p:nvSpPr>
        <p:spPr>
          <a:xfrm>
            <a:off x="96235" y="68790"/>
            <a:ext cx="8951528" cy="523220"/>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Puketapu</a:t>
            </a:r>
            <a:endParaRPr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188803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88CCFC-F92A-1F41-E86F-461BF46381FC}"/>
              </a:ext>
            </a:extLst>
          </p:cNvPr>
          <p:cNvSpPr txBox="1"/>
          <p:nvPr/>
        </p:nvSpPr>
        <p:spPr>
          <a:xfrm>
            <a:off x="181341" y="735868"/>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March 2023</a:t>
            </a:r>
          </a:p>
        </p:txBody>
      </p:sp>
      <p:sp>
        <p:nvSpPr>
          <p:cNvPr id="10" name="TextBox 9">
            <a:extLst>
              <a:ext uri="{FF2B5EF4-FFF2-40B4-BE49-F238E27FC236}">
                <a16:creationId xmlns:a16="http://schemas.microsoft.com/office/drawing/2014/main" id="{50A441A7-97FB-DBCF-C139-CE213D60AF0E}"/>
              </a:ext>
            </a:extLst>
          </p:cNvPr>
          <p:cNvSpPr txBox="1"/>
          <p:nvPr/>
        </p:nvSpPr>
        <p:spPr>
          <a:xfrm>
            <a:off x="3144349" y="735868"/>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Sept 2023</a:t>
            </a:r>
          </a:p>
        </p:txBody>
      </p:sp>
      <p:sp>
        <p:nvSpPr>
          <p:cNvPr id="11" name="TextBox 10">
            <a:extLst>
              <a:ext uri="{FF2B5EF4-FFF2-40B4-BE49-F238E27FC236}">
                <a16:creationId xmlns:a16="http://schemas.microsoft.com/office/drawing/2014/main" id="{07E3AFE8-963C-5C82-4E7D-94086DDE0AE2}"/>
              </a:ext>
            </a:extLst>
          </p:cNvPr>
          <p:cNvSpPr txBox="1"/>
          <p:nvPr/>
        </p:nvSpPr>
        <p:spPr>
          <a:xfrm>
            <a:off x="6107357" y="731071"/>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March 2024</a:t>
            </a:r>
          </a:p>
        </p:txBody>
      </p:sp>
      <p:grpSp>
        <p:nvGrpSpPr>
          <p:cNvPr id="6" name="Group 5">
            <a:extLst>
              <a:ext uri="{FF2B5EF4-FFF2-40B4-BE49-F238E27FC236}">
                <a16:creationId xmlns:a16="http://schemas.microsoft.com/office/drawing/2014/main" id="{10B44D2D-EB9B-FCE4-AFDE-42D4999C3779}"/>
              </a:ext>
            </a:extLst>
          </p:cNvPr>
          <p:cNvGrpSpPr/>
          <p:nvPr/>
        </p:nvGrpSpPr>
        <p:grpSpPr>
          <a:xfrm>
            <a:off x="181341" y="1151407"/>
            <a:ext cx="8781318" cy="3807069"/>
            <a:chOff x="181341" y="708244"/>
            <a:chExt cx="8781318" cy="3807069"/>
          </a:xfrm>
        </p:grpSpPr>
        <p:pic>
          <p:nvPicPr>
            <p:cNvPr id="5" name="Picture 4" descr="A pile of dirt and a piece of paper&#10;&#10;Description automatically generated">
              <a:extLst>
                <a:ext uri="{FF2B5EF4-FFF2-40B4-BE49-F238E27FC236}">
                  <a16:creationId xmlns:a16="http://schemas.microsoft.com/office/drawing/2014/main" id="{442765A0-6921-9BC0-841F-6CB2186D72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341" y="708244"/>
              <a:ext cx="2855302" cy="3807069"/>
            </a:xfrm>
            <a:prstGeom prst="rect">
              <a:avLst/>
            </a:prstGeom>
          </p:spPr>
        </p:pic>
        <p:pic>
          <p:nvPicPr>
            <p:cNvPr id="7" name="Picture 6" descr="A pile of dirt on a white sheet&#10;&#10;Description automatically generated">
              <a:extLst>
                <a:ext uri="{FF2B5EF4-FFF2-40B4-BE49-F238E27FC236}">
                  <a16:creationId xmlns:a16="http://schemas.microsoft.com/office/drawing/2014/main" id="{723CC954-4794-0C47-F39F-A6A9A54040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4349" y="708244"/>
              <a:ext cx="2855302" cy="3807069"/>
            </a:xfrm>
            <a:prstGeom prst="rect">
              <a:avLst/>
            </a:prstGeom>
          </p:spPr>
        </p:pic>
        <p:pic>
          <p:nvPicPr>
            <p:cNvPr id="9" name="Picture 8" descr="A pile of dirt on a white surface&#10;&#10;Description automatically generated">
              <a:extLst>
                <a:ext uri="{FF2B5EF4-FFF2-40B4-BE49-F238E27FC236}">
                  <a16:creationId xmlns:a16="http://schemas.microsoft.com/office/drawing/2014/main" id="{5445F1C3-83FB-EFA7-C636-21DC6CFDC8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7357" y="708244"/>
              <a:ext cx="2855302" cy="3807069"/>
            </a:xfrm>
            <a:prstGeom prst="rect">
              <a:avLst/>
            </a:prstGeom>
          </p:spPr>
        </p:pic>
        <p:sp>
          <p:nvSpPr>
            <p:cNvPr id="2" name="Rectangle 1">
              <a:extLst>
                <a:ext uri="{FF2B5EF4-FFF2-40B4-BE49-F238E27FC236}">
                  <a16:creationId xmlns:a16="http://schemas.microsoft.com/office/drawing/2014/main" id="{BB72EDD9-68EA-C0C2-7582-77DB43A5AE06}"/>
                </a:ext>
              </a:extLst>
            </p:cNvPr>
            <p:cNvSpPr/>
            <p:nvPr/>
          </p:nvSpPr>
          <p:spPr>
            <a:xfrm>
              <a:off x="1452716" y="2507226"/>
              <a:ext cx="206478" cy="184355"/>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a:extLst>
                <a:ext uri="{FF2B5EF4-FFF2-40B4-BE49-F238E27FC236}">
                  <a16:creationId xmlns:a16="http://schemas.microsoft.com/office/drawing/2014/main" id="{B25980F2-7824-A63B-565E-D0D33AB94194}"/>
                </a:ext>
              </a:extLst>
            </p:cNvPr>
            <p:cNvSpPr/>
            <p:nvPr/>
          </p:nvSpPr>
          <p:spPr>
            <a:xfrm>
              <a:off x="6709060" y="3585087"/>
              <a:ext cx="354690" cy="1241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a:extLst>
                <a:ext uri="{FF2B5EF4-FFF2-40B4-BE49-F238E27FC236}">
                  <a16:creationId xmlns:a16="http://schemas.microsoft.com/office/drawing/2014/main" id="{3BBFAF4D-DBA2-F883-FB6F-95C3AD98DFD0}"/>
                </a:ext>
              </a:extLst>
            </p:cNvPr>
            <p:cNvSpPr/>
            <p:nvPr/>
          </p:nvSpPr>
          <p:spPr>
            <a:xfrm>
              <a:off x="3527322" y="3709219"/>
              <a:ext cx="344130" cy="120446"/>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 name="Google Shape;299;p23">
            <a:extLst>
              <a:ext uri="{FF2B5EF4-FFF2-40B4-BE49-F238E27FC236}">
                <a16:creationId xmlns:a16="http://schemas.microsoft.com/office/drawing/2014/main" id="{2D19696B-C0EF-A797-C265-423DA45A5805}"/>
              </a:ext>
            </a:extLst>
          </p:cNvPr>
          <p:cNvSpPr txBox="1"/>
          <p:nvPr/>
        </p:nvSpPr>
        <p:spPr>
          <a:xfrm>
            <a:off x="96235" y="68790"/>
            <a:ext cx="8951528" cy="549722"/>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Puketapu</a:t>
            </a:r>
            <a:endParaRPr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287231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463"/>
        <p:cNvGrpSpPr/>
        <p:nvPr/>
      </p:nvGrpSpPr>
      <p:grpSpPr>
        <a:xfrm>
          <a:off x="0" y="0"/>
          <a:ext cx="0" cy="0"/>
          <a:chOff x="0" y="0"/>
          <a:chExt cx="0" cy="0"/>
        </a:xfrm>
      </p:grpSpPr>
      <p:sp>
        <p:nvSpPr>
          <p:cNvPr id="464" name="Google Shape;464;p28"/>
          <p:cNvSpPr/>
          <p:nvPr/>
        </p:nvSpPr>
        <p:spPr>
          <a:xfrm rot="5400000">
            <a:off x="723036" y="1362085"/>
            <a:ext cx="781850" cy="901350"/>
          </a:xfrm>
          <a:custGeom>
            <a:avLst/>
            <a:gdLst/>
            <a:ahLst/>
            <a:cxnLst/>
            <a:rect l="l" t="t" r="r" b="b"/>
            <a:pathLst>
              <a:path w="589" h="679" extrusionOk="0">
                <a:moveTo>
                  <a:pt x="294" y="0"/>
                </a:moveTo>
                <a:lnTo>
                  <a:pt x="0" y="169"/>
                </a:lnTo>
                <a:lnTo>
                  <a:pt x="0" y="509"/>
                </a:lnTo>
                <a:lnTo>
                  <a:pt x="294" y="679"/>
                </a:lnTo>
                <a:lnTo>
                  <a:pt x="589" y="509"/>
                </a:lnTo>
                <a:lnTo>
                  <a:pt x="589" y="169"/>
                </a:lnTo>
                <a:lnTo>
                  <a:pt x="294"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5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65" name="Google Shape;465;p28"/>
          <p:cNvSpPr/>
          <p:nvPr/>
        </p:nvSpPr>
        <p:spPr>
          <a:xfrm rot="5400000">
            <a:off x="5042211" y="1362085"/>
            <a:ext cx="781850" cy="901350"/>
          </a:xfrm>
          <a:custGeom>
            <a:avLst/>
            <a:gdLst/>
            <a:ahLst/>
            <a:cxnLst/>
            <a:rect l="l" t="t" r="r" b="b"/>
            <a:pathLst>
              <a:path w="589" h="679" extrusionOk="0">
                <a:moveTo>
                  <a:pt x="294" y="0"/>
                </a:moveTo>
                <a:lnTo>
                  <a:pt x="0" y="169"/>
                </a:lnTo>
                <a:lnTo>
                  <a:pt x="0" y="509"/>
                </a:lnTo>
                <a:lnTo>
                  <a:pt x="294" y="679"/>
                </a:lnTo>
                <a:lnTo>
                  <a:pt x="589" y="509"/>
                </a:lnTo>
                <a:lnTo>
                  <a:pt x="589" y="169"/>
                </a:lnTo>
                <a:lnTo>
                  <a:pt x="294"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5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66" name="Google Shape;466;p28"/>
          <p:cNvSpPr/>
          <p:nvPr/>
        </p:nvSpPr>
        <p:spPr>
          <a:xfrm rot="5400000">
            <a:off x="723036" y="2984560"/>
            <a:ext cx="781850" cy="901350"/>
          </a:xfrm>
          <a:custGeom>
            <a:avLst/>
            <a:gdLst/>
            <a:ahLst/>
            <a:cxnLst/>
            <a:rect l="l" t="t" r="r" b="b"/>
            <a:pathLst>
              <a:path w="589" h="679" extrusionOk="0">
                <a:moveTo>
                  <a:pt x="294" y="0"/>
                </a:moveTo>
                <a:lnTo>
                  <a:pt x="0" y="169"/>
                </a:lnTo>
                <a:lnTo>
                  <a:pt x="0" y="509"/>
                </a:lnTo>
                <a:lnTo>
                  <a:pt x="294" y="679"/>
                </a:lnTo>
                <a:lnTo>
                  <a:pt x="589" y="509"/>
                </a:lnTo>
                <a:lnTo>
                  <a:pt x="589" y="169"/>
                </a:lnTo>
                <a:lnTo>
                  <a:pt x="294"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5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67" name="Google Shape;467;p28"/>
          <p:cNvSpPr/>
          <p:nvPr/>
        </p:nvSpPr>
        <p:spPr>
          <a:xfrm rot="5400000">
            <a:off x="5042211" y="2984560"/>
            <a:ext cx="781850" cy="901350"/>
          </a:xfrm>
          <a:custGeom>
            <a:avLst/>
            <a:gdLst/>
            <a:ahLst/>
            <a:cxnLst/>
            <a:rect l="l" t="t" r="r" b="b"/>
            <a:pathLst>
              <a:path w="589" h="679" extrusionOk="0">
                <a:moveTo>
                  <a:pt x="294" y="0"/>
                </a:moveTo>
                <a:lnTo>
                  <a:pt x="0" y="169"/>
                </a:lnTo>
                <a:lnTo>
                  <a:pt x="0" y="509"/>
                </a:lnTo>
                <a:lnTo>
                  <a:pt x="294" y="679"/>
                </a:lnTo>
                <a:lnTo>
                  <a:pt x="589" y="509"/>
                </a:lnTo>
                <a:lnTo>
                  <a:pt x="589" y="169"/>
                </a:lnTo>
                <a:lnTo>
                  <a:pt x="294"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5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68" name="Google Shape;468;p28"/>
          <p:cNvSpPr txBox="1">
            <a:spLocks noGrp="1"/>
          </p:cNvSpPr>
          <p:nvPr>
            <p:ph type="title" idx="9"/>
          </p:nvPr>
        </p:nvSpPr>
        <p:spPr>
          <a:xfrm>
            <a:off x="726070" y="1424854"/>
            <a:ext cx="775800" cy="7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Calibri" panose="020F0502020204030204" pitchFamily="34" charset="0"/>
                <a:ea typeface="Calibri" panose="020F0502020204030204" pitchFamily="34" charset="0"/>
                <a:cs typeface="Calibri" panose="020F0502020204030204" pitchFamily="34" charset="0"/>
              </a:rPr>
              <a:t>01</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469" name="Google Shape;469;p28"/>
          <p:cNvSpPr txBox="1">
            <a:spLocks noGrp="1"/>
          </p:cNvSpPr>
          <p:nvPr>
            <p:ph type="title" idx="13"/>
          </p:nvPr>
        </p:nvSpPr>
        <p:spPr>
          <a:xfrm>
            <a:off x="726070" y="3047329"/>
            <a:ext cx="775800" cy="7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Calibri" panose="020F0502020204030204" pitchFamily="34" charset="0"/>
                <a:ea typeface="Calibri" panose="020F0502020204030204" pitchFamily="34" charset="0"/>
                <a:cs typeface="Calibri" panose="020F0502020204030204" pitchFamily="34" charset="0"/>
              </a:rPr>
              <a:t>03</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470" name="Google Shape;470;p28"/>
          <p:cNvSpPr txBox="1">
            <a:spLocks noGrp="1"/>
          </p:cNvSpPr>
          <p:nvPr>
            <p:ph type="title" idx="14"/>
          </p:nvPr>
        </p:nvSpPr>
        <p:spPr>
          <a:xfrm>
            <a:off x="5045245" y="1424854"/>
            <a:ext cx="775800" cy="7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Calibri" panose="020F0502020204030204" pitchFamily="34" charset="0"/>
                <a:ea typeface="Calibri" panose="020F0502020204030204" pitchFamily="34" charset="0"/>
                <a:cs typeface="Calibri" panose="020F0502020204030204" pitchFamily="34" charset="0"/>
              </a:rPr>
              <a:t>02</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471" name="Google Shape;471;p28"/>
          <p:cNvSpPr txBox="1">
            <a:spLocks noGrp="1"/>
          </p:cNvSpPr>
          <p:nvPr>
            <p:ph type="title" idx="15"/>
          </p:nvPr>
        </p:nvSpPr>
        <p:spPr>
          <a:xfrm>
            <a:off x="4982461" y="3047329"/>
            <a:ext cx="838584" cy="7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Calibri" panose="020F0502020204030204" pitchFamily="34" charset="0"/>
                <a:ea typeface="Calibri" panose="020F0502020204030204" pitchFamily="34" charset="0"/>
                <a:cs typeface="Calibri" panose="020F0502020204030204" pitchFamily="34" charset="0"/>
              </a:rPr>
              <a:t>04</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473" name="Google Shape;473;p28"/>
          <p:cNvSpPr txBox="1">
            <a:spLocks noGrp="1"/>
          </p:cNvSpPr>
          <p:nvPr>
            <p:ph type="title" idx="6"/>
          </p:nvPr>
        </p:nvSpPr>
        <p:spPr>
          <a:xfrm>
            <a:off x="6009900" y="3161136"/>
            <a:ext cx="2470814" cy="5423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2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What’s next </a:t>
            </a:r>
            <a:endParaRPr sz="2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74" name="Google Shape;474;p28"/>
          <p:cNvSpPr txBox="1">
            <a:spLocks noGrp="1"/>
          </p:cNvSpPr>
          <p:nvPr>
            <p:ph type="title" idx="5"/>
          </p:nvPr>
        </p:nvSpPr>
        <p:spPr>
          <a:xfrm>
            <a:off x="1564636" y="2927641"/>
            <a:ext cx="2996614" cy="77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2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Stories and lessons</a:t>
            </a:r>
            <a:endParaRPr sz="2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75" name="Google Shape;475;p28"/>
          <p:cNvSpPr txBox="1">
            <a:spLocks noGrp="1"/>
          </p:cNvSpPr>
          <p:nvPr>
            <p:ph type="title"/>
          </p:nvPr>
        </p:nvSpPr>
        <p:spPr>
          <a:xfrm>
            <a:off x="269878" y="283996"/>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Content</a:t>
            </a:r>
            <a:endParaRPr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76" name="Google Shape;476;p28"/>
          <p:cNvSpPr txBox="1">
            <a:spLocks noGrp="1"/>
          </p:cNvSpPr>
          <p:nvPr>
            <p:ph type="title" idx="2"/>
          </p:nvPr>
        </p:nvSpPr>
        <p:spPr>
          <a:xfrm>
            <a:off x="1627420" y="1326957"/>
            <a:ext cx="2641050" cy="77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Past events </a:t>
            </a:r>
            <a:endParaRPr sz="2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77" name="Google Shape;477;p28"/>
          <p:cNvSpPr txBox="1">
            <a:spLocks noGrp="1"/>
          </p:cNvSpPr>
          <p:nvPr>
            <p:ph type="title" idx="3"/>
          </p:nvPr>
        </p:nvSpPr>
        <p:spPr>
          <a:xfrm>
            <a:off x="6009900" y="1326957"/>
            <a:ext cx="2800886" cy="77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Sampling project</a:t>
            </a:r>
            <a:endParaRPr sz="2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DC654-3654-E209-8F11-9F91803BD58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BFB82C03-8458-C923-B2B1-49E4286B1A4F}"/>
              </a:ext>
            </a:extLst>
          </p:cNvPr>
          <p:cNvSpPr txBox="1"/>
          <p:nvPr/>
        </p:nvSpPr>
        <p:spPr>
          <a:xfrm>
            <a:off x="147269" y="738476"/>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Pastoral Farm – Top </a:t>
            </a:r>
          </a:p>
        </p:txBody>
      </p:sp>
      <p:sp>
        <p:nvSpPr>
          <p:cNvPr id="10" name="TextBox 9">
            <a:extLst>
              <a:ext uri="{FF2B5EF4-FFF2-40B4-BE49-F238E27FC236}">
                <a16:creationId xmlns:a16="http://schemas.microsoft.com/office/drawing/2014/main" id="{DEFFAF93-EB4B-3F52-4A57-732024347E14}"/>
              </a:ext>
            </a:extLst>
          </p:cNvPr>
          <p:cNvSpPr txBox="1"/>
          <p:nvPr/>
        </p:nvSpPr>
        <p:spPr>
          <a:xfrm>
            <a:off x="3110277" y="738476"/>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Vineyard – Middle </a:t>
            </a:r>
          </a:p>
        </p:txBody>
      </p:sp>
      <p:sp>
        <p:nvSpPr>
          <p:cNvPr id="11" name="TextBox 10">
            <a:extLst>
              <a:ext uri="{FF2B5EF4-FFF2-40B4-BE49-F238E27FC236}">
                <a16:creationId xmlns:a16="http://schemas.microsoft.com/office/drawing/2014/main" id="{D5D2FC1E-2ED3-4476-16FF-FB67F617A9FA}"/>
              </a:ext>
            </a:extLst>
          </p:cNvPr>
          <p:cNvSpPr txBox="1"/>
          <p:nvPr/>
        </p:nvSpPr>
        <p:spPr>
          <a:xfrm>
            <a:off x="6107358" y="738475"/>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Cropping farm – Bottom </a:t>
            </a:r>
          </a:p>
        </p:txBody>
      </p:sp>
      <p:grpSp>
        <p:nvGrpSpPr>
          <p:cNvPr id="6" name="Group 5">
            <a:extLst>
              <a:ext uri="{FF2B5EF4-FFF2-40B4-BE49-F238E27FC236}">
                <a16:creationId xmlns:a16="http://schemas.microsoft.com/office/drawing/2014/main" id="{B8EEC806-2077-D127-ECCF-70946B67CCAC}"/>
              </a:ext>
            </a:extLst>
          </p:cNvPr>
          <p:cNvGrpSpPr/>
          <p:nvPr/>
        </p:nvGrpSpPr>
        <p:grpSpPr>
          <a:xfrm>
            <a:off x="147269" y="1151407"/>
            <a:ext cx="8832426" cy="3807069"/>
            <a:chOff x="181341" y="708244"/>
            <a:chExt cx="8832426" cy="3807069"/>
          </a:xfrm>
        </p:grpSpPr>
        <p:pic>
          <p:nvPicPr>
            <p:cNvPr id="5" name="Picture 4">
              <a:extLst>
                <a:ext uri="{FF2B5EF4-FFF2-40B4-BE49-F238E27FC236}">
                  <a16:creationId xmlns:a16="http://schemas.microsoft.com/office/drawing/2014/main" id="{C6663982-83BB-7DF7-69D3-B852B0B0CA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1341" y="708244"/>
              <a:ext cx="2855301" cy="3807069"/>
            </a:xfrm>
            <a:prstGeom prst="rect">
              <a:avLst/>
            </a:prstGeom>
          </p:spPr>
        </p:pic>
        <p:pic>
          <p:nvPicPr>
            <p:cNvPr id="7" name="Picture 6">
              <a:extLst>
                <a:ext uri="{FF2B5EF4-FFF2-40B4-BE49-F238E27FC236}">
                  <a16:creationId xmlns:a16="http://schemas.microsoft.com/office/drawing/2014/main" id="{51DE9B26-7418-DA09-1FBF-EF44BB005C1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61385" y="708244"/>
              <a:ext cx="2855301" cy="3807069"/>
            </a:xfrm>
            <a:prstGeom prst="rect">
              <a:avLst/>
            </a:prstGeom>
          </p:spPr>
        </p:pic>
        <p:pic>
          <p:nvPicPr>
            <p:cNvPr id="9" name="Picture 8">
              <a:extLst>
                <a:ext uri="{FF2B5EF4-FFF2-40B4-BE49-F238E27FC236}">
                  <a16:creationId xmlns:a16="http://schemas.microsoft.com/office/drawing/2014/main" id="{AE0EC59F-6E9F-32AA-CD9E-076A752166C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58466" y="708244"/>
              <a:ext cx="2855301" cy="3807068"/>
            </a:xfrm>
            <a:prstGeom prst="rect">
              <a:avLst/>
            </a:prstGeom>
          </p:spPr>
        </p:pic>
      </p:grpSp>
      <p:sp>
        <p:nvSpPr>
          <p:cNvPr id="8" name="Google Shape;299;p23">
            <a:extLst>
              <a:ext uri="{FF2B5EF4-FFF2-40B4-BE49-F238E27FC236}">
                <a16:creationId xmlns:a16="http://schemas.microsoft.com/office/drawing/2014/main" id="{716E7CE7-98D3-3619-C310-C1FDEBA716D3}"/>
              </a:ext>
            </a:extLst>
          </p:cNvPr>
          <p:cNvSpPr txBox="1"/>
          <p:nvPr/>
        </p:nvSpPr>
        <p:spPr>
          <a:xfrm>
            <a:off x="109345" y="96919"/>
            <a:ext cx="8951528" cy="536401"/>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Esk Valley April – May 2023 </a:t>
            </a:r>
          </a:p>
          <a:p>
            <a:pPr marL="0" lvl="0" indent="0" algn="ctr" rtl="0">
              <a:spcBef>
                <a:spcPts val="0"/>
              </a:spcBef>
              <a:spcAft>
                <a:spcPts val="0"/>
              </a:spcAft>
              <a:buNone/>
            </a:pP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359726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35BD9-A4B1-DE95-3B0E-88EA0DBF6C3A}"/>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E50C42AD-2667-06B1-FB32-8E23870A732B}"/>
              </a:ext>
            </a:extLst>
          </p:cNvPr>
          <p:cNvSpPr txBox="1"/>
          <p:nvPr/>
        </p:nvSpPr>
        <p:spPr>
          <a:xfrm>
            <a:off x="147269" y="738476"/>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Pastoral Farm – Top </a:t>
            </a:r>
          </a:p>
        </p:txBody>
      </p:sp>
      <p:sp>
        <p:nvSpPr>
          <p:cNvPr id="10" name="TextBox 9">
            <a:extLst>
              <a:ext uri="{FF2B5EF4-FFF2-40B4-BE49-F238E27FC236}">
                <a16:creationId xmlns:a16="http://schemas.microsoft.com/office/drawing/2014/main" id="{73A93907-831D-CB86-DBEA-15A4765BDC82}"/>
              </a:ext>
            </a:extLst>
          </p:cNvPr>
          <p:cNvSpPr txBox="1"/>
          <p:nvPr/>
        </p:nvSpPr>
        <p:spPr>
          <a:xfrm>
            <a:off x="3110277" y="738476"/>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Vineyard – Middle </a:t>
            </a:r>
          </a:p>
        </p:txBody>
      </p:sp>
      <p:sp>
        <p:nvSpPr>
          <p:cNvPr id="11" name="TextBox 10">
            <a:extLst>
              <a:ext uri="{FF2B5EF4-FFF2-40B4-BE49-F238E27FC236}">
                <a16:creationId xmlns:a16="http://schemas.microsoft.com/office/drawing/2014/main" id="{6F3BB14E-0F4E-02CD-CAFE-BBB5B8436371}"/>
              </a:ext>
            </a:extLst>
          </p:cNvPr>
          <p:cNvSpPr txBox="1"/>
          <p:nvPr/>
        </p:nvSpPr>
        <p:spPr>
          <a:xfrm>
            <a:off x="6107358" y="738475"/>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Cropping farm – Bottom </a:t>
            </a:r>
          </a:p>
        </p:txBody>
      </p:sp>
      <p:grpSp>
        <p:nvGrpSpPr>
          <p:cNvPr id="6" name="Group 5">
            <a:extLst>
              <a:ext uri="{FF2B5EF4-FFF2-40B4-BE49-F238E27FC236}">
                <a16:creationId xmlns:a16="http://schemas.microsoft.com/office/drawing/2014/main" id="{8BB12827-37F9-BB3A-1185-7FB4AD41E118}"/>
              </a:ext>
            </a:extLst>
          </p:cNvPr>
          <p:cNvGrpSpPr/>
          <p:nvPr/>
        </p:nvGrpSpPr>
        <p:grpSpPr>
          <a:xfrm>
            <a:off x="181342" y="1151407"/>
            <a:ext cx="8781317" cy="3807069"/>
            <a:chOff x="181341" y="708244"/>
            <a:chExt cx="8781317" cy="3807069"/>
          </a:xfrm>
        </p:grpSpPr>
        <p:pic>
          <p:nvPicPr>
            <p:cNvPr id="5" name="Picture 4">
              <a:extLst>
                <a:ext uri="{FF2B5EF4-FFF2-40B4-BE49-F238E27FC236}">
                  <a16:creationId xmlns:a16="http://schemas.microsoft.com/office/drawing/2014/main" id="{A45855B0-8341-D061-8F34-B7107E7781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1341" y="708244"/>
              <a:ext cx="2855301" cy="3807069"/>
            </a:xfrm>
            <a:prstGeom prst="rect">
              <a:avLst/>
            </a:prstGeom>
          </p:spPr>
        </p:pic>
        <p:pic>
          <p:nvPicPr>
            <p:cNvPr id="7" name="Picture 6">
              <a:extLst>
                <a:ext uri="{FF2B5EF4-FFF2-40B4-BE49-F238E27FC236}">
                  <a16:creationId xmlns:a16="http://schemas.microsoft.com/office/drawing/2014/main" id="{8FA8868A-ACA7-EBC5-EA5E-F04C9CCB06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44349" y="708244"/>
              <a:ext cx="2855301" cy="3807069"/>
            </a:xfrm>
            <a:prstGeom prst="rect">
              <a:avLst/>
            </a:prstGeom>
          </p:spPr>
        </p:pic>
        <p:pic>
          <p:nvPicPr>
            <p:cNvPr id="9" name="Picture 8">
              <a:extLst>
                <a:ext uri="{FF2B5EF4-FFF2-40B4-BE49-F238E27FC236}">
                  <a16:creationId xmlns:a16="http://schemas.microsoft.com/office/drawing/2014/main" id="{FA684E8C-4518-9077-423D-E43271B729D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07357" y="708244"/>
              <a:ext cx="2855301" cy="3807069"/>
            </a:xfrm>
            <a:prstGeom prst="rect">
              <a:avLst/>
            </a:prstGeom>
          </p:spPr>
        </p:pic>
      </p:grpSp>
      <p:sp>
        <p:nvSpPr>
          <p:cNvPr id="8" name="Google Shape;299;p23">
            <a:extLst>
              <a:ext uri="{FF2B5EF4-FFF2-40B4-BE49-F238E27FC236}">
                <a16:creationId xmlns:a16="http://schemas.microsoft.com/office/drawing/2014/main" id="{83FDD13F-2486-A73C-F44C-4F03BD095FEE}"/>
              </a:ext>
            </a:extLst>
          </p:cNvPr>
          <p:cNvSpPr txBox="1"/>
          <p:nvPr/>
        </p:nvSpPr>
        <p:spPr>
          <a:xfrm>
            <a:off x="109345" y="96919"/>
            <a:ext cx="8951528" cy="536401"/>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Esk Valley July 2024 </a:t>
            </a:r>
          </a:p>
          <a:p>
            <a:pPr marL="0" lvl="0" indent="0" algn="ctr" rtl="0">
              <a:spcBef>
                <a:spcPts val="0"/>
              </a:spcBef>
              <a:spcAft>
                <a:spcPts val="0"/>
              </a:spcAft>
              <a:buNone/>
            </a:pP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48109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983E-7A75-71AE-778E-C845C48F0C23}"/>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3E01243A-FCA8-A5EB-8565-A0E4EB18C0BC}"/>
              </a:ext>
            </a:extLst>
          </p:cNvPr>
          <p:cNvSpPr txBox="1"/>
          <p:nvPr/>
        </p:nvSpPr>
        <p:spPr>
          <a:xfrm>
            <a:off x="147269" y="738476"/>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Sediment plough pan </a:t>
            </a:r>
          </a:p>
        </p:txBody>
      </p:sp>
      <p:sp>
        <p:nvSpPr>
          <p:cNvPr id="10" name="TextBox 9">
            <a:extLst>
              <a:ext uri="{FF2B5EF4-FFF2-40B4-BE49-F238E27FC236}">
                <a16:creationId xmlns:a16="http://schemas.microsoft.com/office/drawing/2014/main" id="{BFF6DCF3-A231-CD23-A627-2A367D0CDADB}"/>
              </a:ext>
            </a:extLst>
          </p:cNvPr>
          <p:cNvSpPr txBox="1"/>
          <p:nvPr/>
        </p:nvSpPr>
        <p:spPr>
          <a:xfrm>
            <a:off x="3110277" y="738476"/>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Esk Valley</a:t>
            </a:r>
          </a:p>
        </p:txBody>
      </p:sp>
      <p:sp>
        <p:nvSpPr>
          <p:cNvPr id="11" name="TextBox 10">
            <a:extLst>
              <a:ext uri="{FF2B5EF4-FFF2-40B4-BE49-F238E27FC236}">
                <a16:creationId xmlns:a16="http://schemas.microsoft.com/office/drawing/2014/main" id="{652131F4-65D6-28A6-A78C-DFE160529B43}"/>
              </a:ext>
            </a:extLst>
          </p:cNvPr>
          <p:cNvSpPr txBox="1"/>
          <p:nvPr/>
        </p:nvSpPr>
        <p:spPr>
          <a:xfrm>
            <a:off x="6107358" y="738475"/>
            <a:ext cx="2889374" cy="307777"/>
          </a:xfrm>
          <a:prstGeom prst="rect">
            <a:avLst/>
          </a:prstGeom>
          <a:solidFill>
            <a:schemeClr val="bg1"/>
          </a:solidFill>
          <a:ln>
            <a:solidFill>
              <a:schemeClr val="accent1"/>
            </a:solidFill>
          </a:ln>
        </p:spPr>
        <p:txBody>
          <a:bodyPr wrap="square" rtlCol="0">
            <a:spAutoFit/>
          </a:bodyPr>
          <a:lstStyle/>
          <a:p>
            <a:pPr algn="ctr"/>
            <a:r>
              <a:rPr lang="en-NZ" dirty="0">
                <a:latin typeface="Calibri" panose="020F0502020204030204" pitchFamily="34" charset="0"/>
                <a:ea typeface="Calibri" panose="020F0502020204030204" pitchFamily="34" charset="0"/>
                <a:cs typeface="Calibri" panose="020F0502020204030204" pitchFamily="34" charset="0"/>
              </a:rPr>
              <a:t>2023 Wattie’s Tomatoes</a:t>
            </a:r>
          </a:p>
        </p:txBody>
      </p:sp>
      <p:grpSp>
        <p:nvGrpSpPr>
          <p:cNvPr id="6" name="Group 5">
            <a:extLst>
              <a:ext uri="{FF2B5EF4-FFF2-40B4-BE49-F238E27FC236}">
                <a16:creationId xmlns:a16="http://schemas.microsoft.com/office/drawing/2014/main" id="{A612A488-68CB-2AAE-33D5-78AD64C4B4C7}"/>
              </a:ext>
            </a:extLst>
          </p:cNvPr>
          <p:cNvGrpSpPr/>
          <p:nvPr/>
        </p:nvGrpSpPr>
        <p:grpSpPr>
          <a:xfrm>
            <a:off x="181342" y="1151406"/>
            <a:ext cx="8798353" cy="3807069"/>
            <a:chOff x="235195" y="708243"/>
            <a:chExt cx="8798353" cy="3807069"/>
          </a:xfrm>
        </p:grpSpPr>
        <p:pic>
          <p:nvPicPr>
            <p:cNvPr id="5" name="Picture 4">
              <a:extLst>
                <a:ext uri="{FF2B5EF4-FFF2-40B4-BE49-F238E27FC236}">
                  <a16:creationId xmlns:a16="http://schemas.microsoft.com/office/drawing/2014/main" id="{34C5C168-E56A-8239-4D17-5F9B0FE24B2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5195" y="708243"/>
              <a:ext cx="2855301" cy="3807069"/>
            </a:xfrm>
            <a:prstGeom prst="rect">
              <a:avLst/>
            </a:prstGeom>
          </p:spPr>
        </p:pic>
        <p:pic>
          <p:nvPicPr>
            <p:cNvPr id="7" name="Picture 6">
              <a:extLst>
                <a:ext uri="{FF2B5EF4-FFF2-40B4-BE49-F238E27FC236}">
                  <a16:creationId xmlns:a16="http://schemas.microsoft.com/office/drawing/2014/main" id="{C49DFAF0-C35D-8C1B-2C3C-9CED473BFDC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11311" y="708243"/>
              <a:ext cx="2855301" cy="3807068"/>
            </a:xfrm>
            <a:prstGeom prst="rect">
              <a:avLst/>
            </a:prstGeom>
          </p:spPr>
        </p:pic>
        <p:pic>
          <p:nvPicPr>
            <p:cNvPr id="9" name="Picture 8">
              <a:extLst>
                <a:ext uri="{FF2B5EF4-FFF2-40B4-BE49-F238E27FC236}">
                  <a16:creationId xmlns:a16="http://schemas.microsoft.com/office/drawing/2014/main" id="{9D8C204E-876B-AD42-FE9F-ED5D16F96F9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78247" y="708243"/>
              <a:ext cx="2855301" cy="3807068"/>
            </a:xfrm>
            <a:prstGeom prst="rect">
              <a:avLst/>
            </a:prstGeom>
          </p:spPr>
        </p:pic>
      </p:grpSp>
      <p:sp>
        <p:nvSpPr>
          <p:cNvPr id="8" name="Google Shape;299;p23">
            <a:extLst>
              <a:ext uri="{FF2B5EF4-FFF2-40B4-BE49-F238E27FC236}">
                <a16:creationId xmlns:a16="http://schemas.microsoft.com/office/drawing/2014/main" id="{3BBBA4C6-ABBF-259F-8786-3394320932F9}"/>
              </a:ext>
            </a:extLst>
          </p:cNvPr>
          <p:cNvSpPr txBox="1"/>
          <p:nvPr/>
        </p:nvSpPr>
        <p:spPr>
          <a:xfrm>
            <a:off x="109345" y="96919"/>
            <a:ext cx="8951528" cy="536401"/>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Other interesting bits </a:t>
            </a:r>
          </a:p>
          <a:p>
            <a:pPr marL="0" lvl="0" indent="0" algn="ctr" rtl="0">
              <a:spcBef>
                <a:spcPts val="0"/>
              </a:spcBef>
              <a:spcAft>
                <a:spcPts val="0"/>
              </a:spcAft>
              <a:buNone/>
            </a:pP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290662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a:extLst>
            <a:ext uri="{FF2B5EF4-FFF2-40B4-BE49-F238E27FC236}">
              <a16:creationId xmlns:a16="http://schemas.microsoft.com/office/drawing/2014/main" id="{6E66C359-98AC-D558-97BF-73299F0532EF}"/>
            </a:ext>
          </a:extLst>
        </p:cNvPr>
        <p:cNvGrpSpPr/>
        <p:nvPr/>
      </p:nvGrpSpPr>
      <p:grpSpPr>
        <a:xfrm>
          <a:off x="0" y="0"/>
          <a:ext cx="0" cy="0"/>
          <a:chOff x="0" y="0"/>
          <a:chExt cx="0" cy="0"/>
        </a:xfrm>
      </p:grpSpPr>
      <p:grpSp>
        <p:nvGrpSpPr>
          <p:cNvPr id="237" name="Google Shape;237;p21">
            <a:extLst>
              <a:ext uri="{FF2B5EF4-FFF2-40B4-BE49-F238E27FC236}">
                <a16:creationId xmlns:a16="http://schemas.microsoft.com/office/drawing/2014/main" id="{E2B7AEDC-6009-BD63-BEDD-0A5583C5B4E9}"/>
              </a:ext>
            </a:extLst>
          </p:cNvPr>
          <p:cNvGrpSpPr/>
          <p:nvPr/>
        </p:nvGrpSpPr>
        <p:grpSpPr>
          <a:xfrm>
            <a:off x="1613550" y="1093537"/>
            <a:ext cx="5916900" cy="1123200"/>
            <a:chOff x="1613550" y="3488550"/>
            <a:chExt cx="5916900" cy="1123200"/>
          </a:xfrm>
        </p:grpSpPr>
        <p:grpSp>
          <p:nvGrpSpPr>
            <p:cNvPr id="238" name="Google Shape;238;p21">
              <a:extLst>
                <a:ext uri="{FF2B5EF4-FFF2-40B4-BE49-F238E27FC236}">
                  <a16:creationId xmlns:a16="http://schemas.microsoft.com/office/drawing/2014/main" id="{4F3C2B8C-444D-9552-A8B4-C74524D6A4E4}"/>
                </a:ext>
              </a:extLst>
            </p:cNvPr>
            <p:cNvGrpSpPr/>
            <p:nvPr/>
          </p:nvGrpSpPr>
          <p:grpSpPr>
            <a:xfrm>
              <a:off x="2265450" y="3585268"/>
              <a:ext cx="5265000" cy="929700"/>
              <a:chOff x="2265450" y="3585268"/>
              <a:chExt cx="5265000" cy="929700"/>
            </a:xfrm>
          </p:grpSpPr>
          <p:sp>
            <p:nvSpPr>
              <p:cNvPr id="239" name="Google Shape;239;p21">
                <a:extLst>
                  <a:ext uri="{FF2B5EF4-FFF2-40B4-BE49-F238E27FC236}">
                    <a16:creationId xmlns:a16="http://schemas.microsoft.com/office/drawing/2014/main" id="{A5C45670-A35F-4122-ECFA-C68E6C228761}"/>
                  </a:ext>
                </a:extLst>
              </p:cNvPr>
              <p:cNvSpPr/>
              <p:nvPr/>
            </p:nvSpPr>
            <p:spPr>
              <a:xfrm>
                <a:off x="2265450" y="3585268"/>
                <a:ext cx="5265000" cy="9297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240" name="Google Shape;240;p21">
                <a:extLst>
                  <a:ext uri="{FF2B5EF4-FFF2-40B4-BE49-F238E27FC236}">
                    <a16:creationId xmlns:a16="http://schemas.microsoft.com/office/drawing/2014/main" id="{5786BF63-F886-A50E-4046-31A7CE39D524}"/>
                  </a:ext>
                </a:extLst>
              </p:cNvPr>
              <p:cNvGrpSpPr/>
              <p:nvPr/>
            </p:nvGrpSpPr>
            <p:grpSpPr>
              <a:xfrm>
                <a:off x="2736750" y="3585275"/>
                <a:ext cx="4689300" cy="815275"/>
                <a:chOff x="2736750" y="3585275"/>
                <a:chExt cx="4689300" cy="815275"/>
              </a:xfrm>
            </p:grpSpPr>
            <p:sp>
              <p:nvSpPr>
                <p:cNvPr id="241" name="Google Shape;241;p21">
                  <a:extLst>
                    <a:ext uri="{FF2B5EF4-FFF2-40B4-BE49-F238E27FC236}">
                      <a16:creationId xmlns:a16="http://schemas.microsoft.com/office/drawing/2014/main" id="{D5B1D3AA-D586-7135-FDCB-5376C7511E66}"/>
                    </a:ext>
                  </a:extLst>
                </p:cNvPr>
                <p:cNvSpPr txBox="1"/>
                <p:nvPr/>
              </p:nvSpPr>
              <p:spPr>
                <a:xfrm>
                  <a:off x="2736750" y="3913050"/>
                  <a:ext cx="4323900" cy="4875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Report on findings from 4 rounds of sampling &amp; 2 cropping seasons</a:t>
                  </a:r>
                </a:p>
              </p:txBody>
            </p:sp>
            <p:sp>
              <p:nvSpPr>
                <p:cNvPr id="242" name="Google Shape;242;p21">
                  <a:extLst>
                    <a:ext uri="{FF2B5EF4-FFF2-40B4-BE49-F238E27FC236}">
                      <a16:creationId xmlns:a16="http://schemas.microsoft.com/office/drawing/2014/main" id="{6C7B2608-C255-ABA7-29F7-60D56EA524CD}"/>
                    </a:ext>
                  </a:extLst>
                </p:cNvPr>
                <p:cNvSpPr txBox="1"/>
                <p:nvPr/>
              </p:nvSpPr>
              <p:spPr>
                <a:xfrm>
                  <a:off x="2736750" y="3585275"/>
                  <a:ext cx="4689300" cy="32608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Complete Stage 2- Revisit paired sites 2 years on</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sp>
          <p:nvSpPr>
            <p:cNvPr id="243" name="Google Shape;243;p21">
              <a:extLst>
                <a:ext uri="{FF2B5EF4-FFF2-40B4-BE49-F238E27FC236}">
                  <a16:creationId xmlns:a16="http://schemas.microsoft.com/office/drawing/2014/main" id="{F9C75DC6-7C5B-F667-C68D-7A2DDDD23487}"/>
                </a:ext>
              </a:extLst>
            </p:cNvPr>
            <p:cNvSpPr/>
            <p:nvPr/>
          </p:nvSpPr>
          <p:spPr>
            <a:xfrm>
              <a:off x="1613550" y="3488550"/>
              <a:ext cx="1123200" cy="1123200"/>
            </a:xfrm>
            <a:prstGeom prst="ellipse">
              <a:avLst/>
            </a:prstGeom>
            <a:solidFill>
              <a:schemeClr val="lt2"/>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grpSp>
        <p:nvGrpSpPr>
          <p:cNvPr id="244" name="Google Shape;244;p21">
            <a:extLst>
              <a:ext uri="{FF2B5EF4-FFF2-40B4-BE49-F238E27FC236}">
                <a16:creationId xmlns:a16="http://schemas.microsoft.com/office/drawing/2014/main" id="{E114D327-56C7-C7FF-4A53-FEAD5579964B}"/>
              </a:ext>
            </a:extLst>
          </p:cNvPr>
          <p:cNvGrpSpPr/>
          <p:nvPr/>
        </p:nvGrpSpPr>
        <p:grpSpPr>
          <a:xfrm>
            <a:off x="1613550" y="2363925"/>
            <a:ext cx="5916900" cy="1123200"/>
            <a:chOff x="1613550" y="2211525"/>
            <a:chExt cx="5916900" cy="1123200"/>
          </a:xfrm>
        </p:grpSpPr>
        <p:grpSp>
          <p:nvGrpSpPr>
            <p:cNvPr id="245" name="Google Shape;245;p21">
              <a:extLst>
                <a:ext uri="{FF2B5EF4-FFF2-40B4-BE49-F238E27FC236}">
                  <a16:creationId xmlns:a16="http://schemas.microsoft.com/office/drawing/2014/main" id="{E2F98E1E-FE3E-5BD5-6FA6-9E7A889D0CC2}"/>
                </a:ext>
              </a:extLst>
            </p:cNvPr>
            <p:cNvGrpSpPr/>
            <p:nvPr/>
          </p:nvGrpSpPr>
          <p:grpSpPr>
            <a:xfrm>
              <a:off x="2265450" y="2308272"/>
              <a:ext cx="5265000" cy="929700"/>
              <a:chOff x="2265450" y="2308272"/>
              <a:chExt cx="5265000" cy="929700"/>
            </a:xfrm>
          </p:grpSpPr>
          <p:sp>
            <p:nvSpPr>
              <p:cNvPr id="246" name="Google Shape;246;p21">
                <a:extLst>
                  <a:ext uri="{FF2B5EF4-FFF2-40B4-BE49-F238E27FC236}">
                    <a16:creationId xmlns:a16="http://schemas.microsoft.com/office/drawing/2014/main" id="{4991F31B-2BF5-CABB-B86D-6D27FC144E7C}"/>
                  </a:ext>
                </a:extLst>
              </p:cNvPr>
              <p:cNvSpPr/>
              <p:nvPr/>
            </p:nvSpPr>
            <p:spPr>
              <a:xfrm>
                <a:off x="2265450" y="2308272"/>
                <a:ext cx="5265000" cy="9297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247" name="Google Shape;247;p21">
                <a:extLst>
                  <a:ext uri="{FF2B5EF4-FFF2-40B4-BE49-F238E27FC236}">
                    <a16:creationId xmlns:a16="http://schemas.microsoft.com/office/drawing/2014/main" id="{794AA9AC-DA06-269F-7072-5FFBCD343C10}"/>
                  </a:ext>
                </a:extLst>
              </p:cNvPr>
              <p:cNvGrpSpPr/>
              <p:nvPr/>
            </p:nvGrpSpPr>
            <p:grpSpPr>
              <a:xfrm>
                <a:off x="2736749" y="2308275"/>
                <a:ext cx="4454353" cy="803648"/>
                <a:chOff x="2736749" y="2308275"/>
                <a:chExt cx="4454353" cy="803648"/>
              </a:xfrm>
            </p:grpSpPr>
            <p:sp>
              <p:nvSpPr>
                <p:cNvPr id="248" name="Google Shape;248;p21">
                  <a:extLst>
                    <a:ext uri="{FF2B5EF4-FFF2-40B4-BE49-F238E27FC236}">
                      <a16:creationId xmlns:a16="http://schemas.microsoft.com/office/drawing/2014/main" id="{FC3D9EFE-43F8-AC2B-F329-5994640D6DEF}"/>
                    </a:ext>
                  </a:extLst>
                </p:cNvPr>
                <p:cNvSpPr txBox="1"/>
                <p:nvPr/>
              </p:nvSpPr>
              <p:spPr>
                <a:xfrm>
                  <a:off x="2736750" y="2624423"/>
                  <a:ext cx="4323900" cy="4875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Funding to keep collecting data 3-5 years</a:t>
                  </a:r>
                </a:p>
                <a:p>
                  <a:pPr lvl="0" algn="l" rtl="0">
                    <a:spcBef>
                      <a:spcPts val="0"/>
                    </a:spcBef>
                    <a:spcAft>
                      <a:spcPts val="0"/>
                    </a:spcAft>
                  </a:pPr>
                  <a:r>
                    <a:rPr lang="en"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Assess medium - long term impact </a:t>
                  </a:r>
                </a:p>
              </p:txBody>
            </p:sp>
            <p:sp>
              <p:nvSpPr>
                <p:cNvPr id="249" name="Google Shape;249;p21">
                  <a:extLst>
                    <a:ext uri="{FF2B5EF4-FFF2-40B4-BE49-F238E27FC236}">
                      <a16:creationId xmlns:a16="http://schemas.microsoft.com/office/drawing/2014/main" id="{F4AEBA7D-B0C9-B997-D28A-09A4B57940BC}"/>
                    </a:ext>
                  </a:extLst>
                </p:cNvPr>
                <p:cNvSpPr txBox="1"/>
                <p:nvPr/>
              </p:nvSpPr>
              <p:spPr>
                <a:xfrm>
                  <a:off x="2736749" y="2308275"/>
                  <a:ext cx="4454353" cy="3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Stage 3 – Revisit all sites </a:t>
                  </a:r>
                </a:p>
              </p:txBody>
            </p:sp>
          </p:grpSp>
        </p:grpSp>
        <p:sp>
          <p:nvSpPr>
            <p:cNvPr id="250" name="Google Shape;250;p21">
              <a:extLst>
                <a:ext uri="{FF2B5EF4-FFF2-40B4-BE49-F238E27FC236}">
                  <a16:creationId xmlns:a16="http://schemas.microsoft.com/office/drawing/2014/main" id="{79F99B71-AFDE-2B14-FC94-1A558DC35080}"/>
                </a:ext>
              </a:extLst>
            </p:cNvPr>
            <p:cNvSpPr/>
            <p:nvPr/>
          </p:nvSpPr>
          <p:spPr>
            <a:xfrm>
              <a:off x="1613550" y="2211525"/>
              <a:ext cx="1123200" cy="1123200"/>
            </a:xfrm>
            <a:prstGeom prst="ellipse">
              <a:avLst/>
            </a:prstGeom>
            <a:solidFill>
              <a:schemeClr val="lt2"/>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51" name="Google Shape;251;p21">
            <a:extLst>
              <a:ext uri="{FF2B5EF4-FFF2-40B4-BE49-F238E27FC236}">
                <a16:creationId xmlns:a16="http://schemas.microsoft.com/office/drawing/2014/main" id="{E8859EA9-895C-A930-80DD-FCD0A0D6EA2A}"/>
              </a:ext>
            </a:extLst>
          </p:cNvPr>
          <p:cNvGrpSpPr/>
          <p:nvPr/>
        </p:nvGrpSpPr>
        <p:grpSpPr>
          <a:xfrm>
            <a:off x="1613550" y="3658350"/>
            <a:ext cx="5916900" cy="1123200"/>
            <a:chOff x="1613550" y="934500"/>
            <a:chExt cx="5916900" cy="1123200"/>
          </a:xfrm>
        </p:grpSpPr>
        <p:grpSp>
          <p:nvGrpSpPr>
            <p:cNvPr id="252" name="Google Shape;252;p21">
              <a:extLst>
                <a:ext uri="{FF2B5EF4-FFF2-40B4-BE49-F238E27FC236}">
                  <a16:creationId xmlns:a16="http://schemas.microsoft.com/office/drawing/2014/main" id="{F05A476C-826E-39E7-69C5-E91936CA6C31}"/>
                </a:ext>
              </a:extLst>
            </p:cNvPr>
            <p:cNvGrpSpPr/>
            <p:nvPr/>
          </p:nvGrpSpPr>
          <p:grpSpPr>
            <a:xfrm>
              <a:off x="2265450" y="1031275"/>
              <a:ext cx="5265000" cy="929700"/>
              <a:chOff x="2265450" y="1031275"/>
              <a:chExt cx="5265000" cy="929700"/>
            </a:xfrm>
          </p:grpSpPr>
          <p:sp>
            <p:nvSpPr>
              <p:cNvPr id="253" name="Google Shape;253;p21">
                <a:extLst>
                  <a:ext uri="{FF2B5EF4-FFF2-40B4-BE49-F238E27FC236}">
                    <a16:creationId xmlns:a16="http://schemas.microsoft.com/office/drawing/2014/main" id="{8954F1A3-8083-51B5-BF56-D6C5B77D8521}"/>
                  </a:ext>
                </a:extLst>
              </p:cNvPr>
              <p:cNvSpPr/>
              <p:nvPr/>
            </p:nvSpPr>
            <p:spPr>
              <a:xfrm>
                <a:off x="2265450" y="1031275"/>
                <a:ext cx="5265000" cy="9297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254" name="Google Shape;254;p21">
                <a:extLst>
                  <a:ext uri="{FF2B5EF4-FFF2-40B4-BE49-F238E27FC236}">
                    <a16:creationId xmlns:a16="http://schemas.microsoft.com/office/drawing/2014/main" id="{E6C7717F-45B4-ACA8-054B-B4CEFD486A7C}"/>
                  </a:ext>
                </a:extLst>
              </p:cNvPr>
              <p:cNvGrpSpPr/>
              <p:nvPr/>
            </p:nvGrpSpPr>
            <p:grpSpPr>
              <a:xfrm>
                <a:off x="2736750" y="1031275"/>
                <a:ext cx="4323900" cy="815100"/>
                <a:chOff x="2736750" y="1031275"/>
                <a:chExt cx="4323900" cy="815100"/>
              </a:xfrm>
            </p:grpSpPr>
            <p:sp>
              <p:nvSpPr>
                <p:cNvPr id="255" name="Google Shape;255;p21">
                  <a:extLst>
                    <a:ext uri="{FF2B5EF4-FFF2-40B4-BE49-F238E27FC236}">
                      <a16:creationId xmlns:a16="http://schemas.microsoft.com/office/drawing/2014/main" id="{70164822-4DCA-E95A-707F-183E24B08216}"/>
                    </a:ext>
                  </a:extLst>
                </p:cNvPr>
                <p:cNvSpPr txBox="1"/>
                <p:nvPr/>
              </p:nvSpPr>
              <p:spPr>
                <a:xfrm>
                  <a:off x="2736750" y="1358875"/>
                  <a:ext cx="4323900" cy="4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Keep information together and accessible forever. </a:t>
                  </a:r>
                  <a:endParaRPr sz="13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256" name="Google Shape;256;p21">
                  <a:extLst>
                    <a:ext uri="{FF2B5EF4-FFF2-40B4-BE49-F238E27FC236}">
                      <a16:creationId xmlns:a16="http://schemas.microsoft.com/office/drawing/2014/main" id="{97E41C59-AC75-B106-887E-B171B0B5E9EA}"/>
                    </a:ext>
                  </a:extLst>
                </p:cNvPr>
                <p:cNvSpPr txBox="1"/>
                <p:nvPr/>
              </p:nvSpPr>
              <p:spPr>
                <a:xfrm>
                  <a:off x="2736750" y="1031275"/>
                  <a:ext cx="4323900" cy="3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Bring all Gabrielle project findings together </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grpSp>
        <p:sp>
          <p:nvSpPr>
            <p:cNvPr id="257" name="Google Shape;257;p21">
              <a:extLst>
                <a:ext uri="{FF2B5EF4-FFF2-40B4-BE49-F238E27FC236}">
                  <a16:creationId xmlns:a16="http://schemas.microsoft.com/office/drawing/2014/main" id="{289FCB41-C885-0592-7996-61EDDD5CF655}"/>
                </a:ext>
              </a:extLst>
            </p:cNvPr>
            <p:cNvSpPr/>
            <p:nvPr/>
          </p:nvSpPr>
          <p:spPr>
            <a:xfrm>
              <a:off x="1613550" y="934500"/>
              <a:ext cx="1123200" cy="1123200"/>
            </a:xfrm>
            <a:prstGeom prst="ellipse">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grpSp>
      <p:sp>
        <p:nvSpPr>
          <p:cNvPr id="258" name="Google Shape;258;p21">
            <a:extLst>
              <a:ext uri="{FF2B5EF4-FFF2-40B4-BE49-F238E27FC236}">
                <a16:creationId xmlns:a16="http://schemas.microsoft.com/office/drawing/2014/main" id="{D748376B-854E-8A0D-9347-2D24EA38E45C}"/>
              </a:ext>
            </a:extLst>
          </p:cNvPr>
          <p:cNvSpPr txBox="1">
            <a:spLocks noGrp="1"/>
          </p:cNvSpPr>
          <p:nvPr>
            <p:ph type="title"/>
          </p:nvPr>
        </p:nvSpPr>
        <p:spPr>
          <a:xfrm>
            <a:off x="723975" y="361950"/>
            <a:ext cx="76962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Next steps</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Folder Search outline">
            <a:extLst>
              <a:ext uri="{FF2B5EF4-FFF2-40B4-BE49-F238E27FC236}">
                <a16:creationId xmlns:a16="http://schemas.microsoft.com/office/drawing/2014/main" id="{17063330-D459-45FE-1326-CE6CE971D0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7950" y="1207249"/>
            <a:ext cx="914400" cy="914400"/>
          </a:xfrm>
          <a:prstGeom prst="rect">
            <a:avLst/>
          </a:prstGeom>
        </p:spPr>
      </p:pic>
      <p:pic>
        <p:nvPicPr>
          <p:cNvPr id="5" name="Graphic 4" descr="Daily calendar outline">
            <a:extLst>
              <a:ext uri="{FF2B5EF4-FFF2-40B4-BE49-F238E27FC236}">
                <a16:creationId xmlns:a16="http://schemas.microsoft.com/office/drawing/2014/main" id="{F154A2A2-97D3-BCAC-5989-AFD2B58A2F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7950" y="2460642"/>
            <a:ext cx="914400" cy="914400"/>
          </a:xfrm>
          <a:prstGeom prst="rect">
            <a:avLst/>
          </a:prstGeom>
        </p:spPr>
      </p:pic>
      <p:pic>
        <p:nvPicPr>
          <p:cNvPr id="7" name="Graphic 6" descr="Download from cloud outline">
            <a:extLst>
              <a:ext uri="{FF2B5EF4-FFF2-40B4-BE49-F238E27FC236}">
                <a16:creationId xmlns:a16="http://schemas.microsoft.com/office/drawing/2014/main" id="{21B6A6A2-D0B9-F1FE-2C74-11B6386C82B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766441" y="3818423"/>
            <a:ext cx="799800" cy="799800"/>
          </a:xfrm>
          <a:prstGeom prst="rect">
            <a:avLst/>
          </a:prstGeom>
        </p:spPr>
      </p:pic>
    </p:spTree>
    <p:extLst>
      <p:ext uri="{BB962C8B-B14F-4D97-AF65-F5344CB8AC3E}">
        <p14:creationId xmlns:p14="http://schemas.microsoft.com/office/powerpoint/2010/main" val="2307145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6000"/>
            <a:lum/>
            <a:extLst>
              <a:ext uri="{28A0092B-C50C-407E-A947-70E740481C1C}">
                <a14:useLocalDpi xmlns:a14="http://schemas.microsoft.com/office/drawing/2010/main"/>
              </a:ext>
            </a:extLst>
          </a:blip>
          <a:srcRect/>
          <a:stretch>
            <a:fillRect/>
          </a:stretch>
        </a:blip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ctrTitle"/>
          </p:nvPr>
        </p:nvSpPr>
        <p:spPr>
          <a:xfrm>
            <a:off x="800495" y="1448984"/>
            <a:ext cx="7543009" cy="112276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latin typeface="Calibri" panose="020F0502020204030204" pitchFamily="34" charset="0"/>
                <a:ea typeface="Calibri" panose="020F0502020204030204" pitchFamily="34" charset="0"/>
                <a:cs typeface="Calibri" panose="020F0502020204030204" pitchFamily="34" charset="0"/>
              </a:rPr>
              <a:t>Soil Recovery After Cyclone Gabrielle</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75" name="Google Shape;75;p15"/>
          <p:cNvSpPr txBox="1">
            <a:spLocks noGrp="1"/>
          </p:cNvSpPr>
          <p:nvPr>
            <p:ph type="subTitle" idx="1"/>
          </p:nvPr>
        </p:nvSpPr>
        <p:spPr>
          <a:xfrm>
            <a:off x="1390649" y="2571750"/>
            <a:ext cx="6362700" cy="64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Calibri" panose="020F0502020204030204" pitchFamily="34" charset="0"/>
                <a:ea typeface="Calibri" panose="020F0502020204030204" pitchFamily="34" charset="0"/>
                <a:cs typeface="Calibri" panose="020F0502020204030204" pitchFamily="34" charset="0"/>
              </a:rPr>
              <a:t>“Building Back Better”</a:t>
            </a:r>
            <a:endParaRPr sz="2400" dirty="0">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8FE194F2-F0C4-530A-B75E-D8AEAA1222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868" t="-88638" r="-6594" b="-93307"/>
          <a:stretch/>
        </p:blipFill>
        <p:spPr>
          <a:xfrm>
            <a:off x="2359948" y="4390583"/>
            <a:ext cx="755523" cy="645301"/>
          </a:xfrm>
          <a:prstGeom prst="rect">
            <a:avLst/>
          </a:prstGeom>
          <a:solidFill>
            <a:schemeClr val="bg1"/>
          </a:solidFill>
        </p:spPr>
      </p:pic>
      <p:grpSp>
        <p:nvGrpSpPr>
          <p:cNvPr id="19" name="Group 18">
            <a:extLst>
              <a:ext uri="{FF2B5EF4-FFF2-40B4-BE49-F238E27FC236}">
                <a16:creationId xmlns:a16="http://schemas.microsoft.com/office/drawing/2014/main" id="{418E8FE7-EBD0-F757-C199-0744A948CBAB}"/>
              </a:ext>
            </a:extLst>
          </p:cNvPr>
          <p:cNvGrpSpPr/>
          <p:nvPr/>
        </p:nvGrpSpPr>
        <p:grpSpPr>
          <a:xfrm>
            <a:off x="655178" y="4390581"/>
            <a:ext cx="7833644" cy="645304"/>
            <a:chOff x="466782" y="4374199"/>
            <a:chExt cx="7833644" cy="645304"/>
          </a:xfrm>
        </p:grpSpPr>
        <p:pic>
          <p:nvPicPr>
            <p:cNvPr id="11" name="Picture 10">
              <a:extLst>
                <a:ext uri="{FF2B5EF4-FFF2-40B4-BE49-F238E27FC236}">
                  <a16:creationId xmlns:a16="http://schemas.microsoft.com/office/drawing/2014/main" id="{C55756EC-1FEB-7ED3-693C-85F9841C80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6782" y="4374199"/>
              <a:ext cx="1042200" cy="645300"/>
            </a:xfrm>
            <a:prstGeom prst="rect">
              <a:avLst/>
            </a:prstGeom>
          </p:spPr>
        </p:pic>
        <p:pic>
          <p:nvPicPr>
            <p:cNvPr id="12" name="Picture 11">
              <a:extLst>
                <a:ext uri="{FF2B5EF4-FFF2-40B4-BE49-F238E27FC236}">
                  <a16:creationId xmlns:a16="http://schemas.microsoft.com/office/drawing/2014/main" id="{766D97FA-3079-A738-AF16-31F4FECBF5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27074" y="4374202"/>
              <a:ext cx="4365370" cy="645300"/>
            </a:xfrm>
            <a:prstGeom prst="rect">
              <a:avLst/>
            </a:prstGeom>
          </p:spPr>
        </p:pic>
        <p:pic>
          <p:nvPicPr>
            <p:cNvPr id="13" name="Picture 4" descr="Vegetable Research &amp; Innovation Board - VR &amp; I">
              <a:extLst>
                <a:ext uri="{FF2B5EF4-FFF2-40B4-BE49-F238E27FC236}">
                  <a16:creationId xmlns:a16="http://schemas.microsoft.com/office/drawing/2014/main" id="{FCDB9035-0206-9711-4A37-5BEFB7C9110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91721" y="4374200"/>
              <a:ext cx="684693" cy="6453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A48F065-08D4-A60C-1359-886BA0B209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51124" y="4374202"/>
              <a:ext cx="1049302" cy="639190"/>
            </a:xfrm>
            <a:prstGeom prst="rect">
              <a:avLst/>
            </a:prstGeom>
          </p:spPr>
        </p:pic>
      </p:grpSp>
      <p:sp>
        <p:nvSpPr>
          <p:cNvPr id="20" name="Google Shape;75;p15">
            <a:extLst>
              <a:ext uri="{FF2B5EF4-FFF2-40B4-BE49-F238E27FC236}">
                <a16:creationId xmlns:a16="http://schemas.microsoft.com/office/drawing/2014/main" id="{403EAC26-D17A-FB69-84A7-B249B3DC8E57}"/>
              </a:ext>
            </a:extLst>
          </p:cNvPr>
          <p:cNvSpPr txBox="1">
            <a:spLocks/>
          </p:cNvSpPr>
          <p:nvPr/>
        </p:nvSpPr>
        <p:spPr>
          <a:xfrm>
            <a:off x="1265958" y="3217050"/>
            <a:ext cx="6362700" cy="64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900"/>
              <a:buFont typeface="Montserrat Medium"/>
              <a:buNone/>
              <a:defRPr sz="1800" b="0" i="0" u="none" strike="noStrike" cap="none">
                <a:solidFill>
                  <a:schemeClr val="lt1"/>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dk1"/>
              </a:buClr>
              <a:buSzPts val="1900"/>
              <a:buFont typeface="Montserrat Medium"/>
              <a:buNone/>
              <a:defRPr sz="1900" b="0" i="0" u="none" strike="noStrike" cap="none">
                <a:solidFill>
                  <a:schemeClr val="dk1"/>
                </a:solidFill>
                <a:latin typeface="Montserrat Medium"/>
                <a:ea typeface="Montserrat Medium"/>
                <a:cs typeface="Montserrat Medium"/>
                <a:sym typeface="Montserrat Medium"/>
              </a:defRPr>
            </a:lvl9pPr>
          </a:lstStyle>
          <a:p>
            <a:pPr marL="0" indent="0"/>
            <a:r>
              <a:rPr lang="en-NZ" sz="1600" dirty="0">
                <a:latin typeface="Calibri" panose="020F0502020204030204" pitchFamily="34" charset="0"/>
                <a:ea typeface="Calibri" panose="020F0502020204030204" pitchFamily="34" charset="0"/>
                <a:cs typeface="Calibri" panose="020F0502020204030204" pitchFamily="34" charset="0"/>
                <a:hlinkClick r:id="rId9"/>
              </a:rPr>
              <a:t>alex@landwise.org.nz</a:t>
            </a:r>
            <a:r>
              <a:rPr lang="en-NZ" sz="16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2873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7775-0DCA-660B-01D3-37C429C0CF8A}"/>
              </a:ext>
            </a:extLst>
          </p:cNvPr>
          <p:cNvSpPr>
            <a:spLocks noGrp="1"/>
          </p:cNvSpPr>
          <p:nvPr>
            <p:ph type="title"/>
          </p:nvPr>
        </p:nvSpPr>
        <p:spPr>
          <a:xfrm>
            <a:off x="114300" y="2953153"/>
            <a:ext cx="4457700" cy="841800"/>
          </a:xfrm>
        </p:spPr>
        <p:txBody>
          <a:bodyPr/>
          <a:lstStyle/>
          <a:p>
            <a:r>
              <a:rPr lang="en-NZ" sz="4000" dirty="0">
                <a:latin typeface="Calibri" panose="020F0502020204030204" pitchFamily="34" charset="0"/>
                <a:ea typeface="Calibri" panose="020F0502020204030204" pitchFamily="34" charset="0"/>
                <a:cs typeface="Calibri" panose="020F0502020204030204" pitchFamily="34" charset="0"/>
              </a:rPr>
              <a:t>Past Events</a:t>
            </a:r>
          </a:p>
        </p:txBody>
      </p:sp>
    </p:spTree>
    <p:extLst>
      <p:ext uri="{BB962C8B-B14F-4D97-AF65-F5344CB8AC3E}">
        <p14:creationId xmlns:p14="http://schemas.microsoft.com/office/powerpoint/2010/main" val="26071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3"/>
          <p:cNvSpPr txBox="1">
            <a:spLocks noGrp="1"/>
          </p:cNvSpPr>
          <p:nvPr>
            <p:ph type="title"/>
          </p:nvPr>
        </p:nvSpPr>
        <p:spPr>
          <a:xfrm>
            <a:off x="259026" y="207840"/>
            <a:ext cx="76962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Historic Events</a:t>
            </a:r>
            <a:endParaRPr dirty="0">
              <a:latin typeface="Calibri" panose="020F0502020204030204" pitchFamily="34" charset="0"/>
              <a:ea typeface="Calibri" panose="020F0502020204030204" pitchFamily="34" charset="0"/>
              <a:cs typeface="Calibri" panose="020F0502020204030204" pitchFamily="34" charset="0"/>
            </a:endParaRPr>
          </a:p>
        </p:txBody>
      </p:sp>
      <p:cxnSp>
        <p:nvCxnSpPr>
          <p:cNvPr id="295" name="Google Shape;295;p23"/>
          <p:cNvCxnSpPr>
            <a:cxnSpLocks/>
          </p:cNvCxnSpPr>
          <p:nvPr/>
        </p:nvCxnSpPr>
        <p:spPr>
          <a:xfrm>
            <a:off x="400716" y="3205487"/>
            <a:ext cx="8510809" cy="0"/>
          </a:xfrm>
          <a:prstGeom prst="straightConnector1">
            <a:avLst/>
          </a:prstGeom>
          <a:noFill/>
          <a:ln w="19050" cap="flat" cmpd="sng">
            <a:solidFill>
              <a:schemeClr val="accent5"/>
            </a:solidFill>
            <a:prstDash val="solid"/>
            <a:round/>
            <a:headEnd type="oval" w="med" len="med"/>
            <a:tailEnd type="triangle" w="med" len="med"/>
          </a:ln>
        </p:spPr>
      </p:cxnSp>
      <p:cxnSp>
        <p:nvCxnSpPr>
          <p:cNvPr id="296" name="Google Shape;296;p23"/>
          <p:cNvCxnSpPr>
            <a:cxnSpLocks/>
          </p:cNvCxnSpPr>
          <p:nvPr/>
        </p:nvCxnSpPr>
        <p:spPr>
          <a:xfrm flipV="1">
            <a:off x="1397302" y="2516099"/>
            <a:ext cx="0" cy="708298"/>
          </a:xfrm>
          <a:prstGeom prst="straightConnector1">
            <a:avLst/>
          </a:prstGeom>
          <a:noFill/>
          <a:ln w="19050" cap="flat" cmpd="sng">
            <a:solidFill>
              <a:schemeClr val="accent1"/>
            </a:solidFill>
            <a:prstDash val="solid"/>
            <a:round/>
            <a:headEnd type="oval" w="med" len="med"/>
            <a:tailEnd type="none" w="med" len="med"/>
          </a:ln>
        </p:spPr>
      </p:cxnSp>
      <p:cxnSp>
        <p:nvCxnSpPr>
          <p:cNvPr id="298" name="Google Shape;298;p23"/>
          <p:cNvCxnSpPr>
            <a:cxnSpLocks/>
          </p:cNvCxnSpPr>
          <p:nvPr/>
        </p:nvCxnSpPr>
        <p:spPr>
          <a:xfrm flipV="1">
            <a:off x="3525694" y="2516097"/>
            <a:ext cx="0" cy="708299"/>
          </a:xfrm>
          <a:prstGeom prst="straightConnector1">
            <a:avLst/>
          </a:prstGeom>
          <a:noFill/>
          <a:ln w="19050" cap="flat" cmpd="sng">
            <a:solidFill>
              <a:schemeClr val="accent2"/>
            </a:solidFill>
            <a:prstDash val="solid"/>
            <a:round/>
            <a:headEnd type="oval" w="med" len="med"/>
            <a:tailEnd type="none" w="med" len="med"/>
          </a:ln>
        </p:spPr>
      </p:cxnSp>
      <p:cxnSp>
        <p:nvCxnSpPr>
          <p:cNvPr id="300" name="Google Shape;300;p23"/>
          <p:cNvCxnSpPr>
            <a:cxnSpLocks/>
          </p:cNvCxnSpPr>
          <p:nvPr/>
        </p:nvCxnSpPr>
        <p:spPr>
          <a:xfrm flipV="1">
            <a:off x="5667401" y="2543317"/>
            <a:ext cx="0" cy="708301"/>
          </a:xfrm>
          <a:prstGeom prst="straightConnector1">
            <a:avLst/>
          </a:prstGeom>
          <a:noFill/>
          <a:ln w="19050" cap="flat" cmpd="sng">
            <a:solidFill>
              <a:schemeClr val="accent3"/>
            </a:solidFill>
            <a:prstDash val="solid"/>
            <a:round/>
            <a:headEnd type="oval" w="med" len="med"/>
            <a:tailEnd type="none" w="med" len="med"/>
          </a:ln>
        </p:spPr>
      </p:cxnSp>
      <p:cxnSp>
        <p:nvCxnSpPr>
          <p:cNvPr id="302" name="Google Shape;302;p23"/>
          <p:cNvCxnSpPr>
            <a:cxnSpLocks/>
          </p:cNvCxnSpPr>
          <p:nvPr/>
        </p:nvCxnSpPr>
        <p:spPr>
          <a:xfrm flipV="1">
            <a:off x="7774672" y="2516097"/>
            <a:ext cx="0" cy="708300"/>
          </a:xfrm>
          <a:prstGeom prst="straightConnector1">
            <a:avLst/>
          </a:prstGeom>
          <a:noFill/>
          <a:ln w="19050" cap="flat" cmpd="sng">
            <a:solidFill>
              <a:schemeClr val="accent4"/>
            </a:solidFill>
            <a:prstDash val="solid"/>
            <a:round/>
            <a:headEnd type="oval" w="med" len="med"/>
            <a:tailEnd type="none" w="med" len="med"/>
          </a:ln>
        </p:spPr>
      </p:cxnSp>
      <p:sp>
        <p:nvSpPr>
          <p:cNvPr id="305" name="Google Shape;305;p23"/>
          <p:cNvSpPr txBox="1"/>
          <p:nvPr/>
        </p:nvSpPr>
        <p:spPr>
          <a:xfrm>
            <a:off x="699244" y="973567"/>
            <a:ext cx="1552300" cy="933844"/>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Esk Valley 1938</a:t>
            </a:r>
            <a:endParaRPr sz="16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nvGrpSpPr>
          <p:cNvPr id="306" name="Google Shape;306;p23"/>
          <p:cNvGrpSpPr/>
          <p:nvPr/>
        </p:nvGrpSpPr>
        <p:grpSpPr>
          <a:xfrm>
            <a:off x="2756102" y="973569"/>
            <a:ext cx="1552500" cy="1569748"/>
            <a:chOff x="2969392" y="1275386"/>
            <a:chExt cx="1552500" cy="1210377"/>
          </a:xfrm>
          <a:solidFill>
            <a:schemeClr val="accent2"/>
          </a:solidFill>
        </p:grpSpPr>
        <p:sp>
          <p:nvSpPr>
            <p:cNvPr id="307" name="Google Shape;307;p23"/>
            <p:cNvSpPr txBox="1"/>
            <p:nvPr/>
          </p:nvSpPr>
          <p:spPr>
            <a:xfrm>
              <a:off x="2969392" y="1275386"/>
              <a:ext cx="1552500" cy="636521"/>
            </a:xfrm>
            <a:prstGeom prst="rect">
              <a:avLst/>
            </a:prstGeom>
            <a:grp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Gisborne 1948 </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299" name="Google Shape;299;p23"/>
            <p:cNvSpPr txBox="1"/>
            <p:nvPr/>
          </p:nvSpPr>
          <p:spPr>
            <a:xfrm>
              <a:off x="2969392" y="1718151"/>
              <a:ext cx="1552500" cy="767612"/>
            </a:xfrm>
            <a:prstGeom prst="rect">
              <a:avLst/>
            </a:prstGeom>
            <a:grp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McKee, J.G. and Graham, G.J. 1952 Pasture Establishment on Flooded Areas of Gisborne Flats. NZ Journal of Agriculture 84 (3) p197 </a:t>
              </a:r>
            </a:p>
            <a:p>
              <a:pPr marL="0" lvl="0" indent="0" algn="ctr" rtl="0">
                <a:spcBef>
                  <a:spcPts val="0"/>
                </a:spcBef>
                <a:spcAft>
                  <a:spcPts val="0"/>
                </a:spcAft>
                <a:buNone/>
              </a:pP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grpSp>
      <p:grpSp>
        <p:nvGrpSpPr>
          <p:cNvPr id="308" name="Google Shape;308;p23"/>
          <p:cNvGrpSpPr/>
          <p:nvPr/>
        </p:nvGrpSpPr>
        <p:grpSpPr>
          <a:xfrm>
            <a:off x="6998322" y="973570"/>
            <a:ext cx="1552700" cy="1569747"/>
            <a:chOff x="6274400" y="1295150"/>
            <a:chExt cx="1552700" cy="1190612"/>
          </a:xfrm>
          <a:solidFill>
            <a:schemeClr val="accent2"/>
          </a:solidFill>
        </p:grpSpPr>
        <p:sp>
          <p:nvSpPr>
            <p:cNvPr id="309" name="Google Shape;309;p23"/>
            <p:cNvSpPr txBox="1"/>
            <p:nvPr/>
          </p:nvSpPr>
          <p:spPr>
            <a:xfrm>
              <a:off x="6274600" y="1295150"/>
              <a:ext cx="1552500" cy="423000"/>
            </a:xfrm>
            <a:prstGeom prst="rect">
              <a:avLst/>
            </a:prstGeom>
            <a:grp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SNI Flood 2004</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303" name="Google Shape;303;p23"/>
            <p:cNvSpPr txBox="1"/>
            <p:nvPr/>
          </p:nvSpPr>
          <p:spPr>
            <a:xfrm>
              <a:off x="6274400" y="1605402"/>
              <a:ext cx="1552500" cy="880360"/>
            </a:xfrm>
            <a:prstGeom prst="rect">
              <a:avLst/>
            </a:prstGeom>
            <a:grp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Wilson and Valentine (2005). Regrassing flood damaged pastures. NZ Grasslands </a:t>
              </a:r>
            </a:p>
            <a:p>
              <a:pPr marL="0" lvl="0" indent="0" algn="ctr" rtl="0">
                <a:spcBef>
                  <a:spcPts val="0"/>
                </a:spcBef>
                <a:spcAft>
                  <a:spcPts val="0"/>
                </a:spcAft>
                <a:buNone/>
              </a:pPr>
              <a:endParaRPr lang="en-US" sz="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a:p>
              <a:pPr marL="0" lvl="0" indent="0" algn="ctr" rtl="0">
                <a:spcBef>
                  <a:spcPts val="0"/>
                </a:spcBef>
                <a:spcAft>
                  <a:spcPts val="0"/>
                </a:spcAft>
                <a:buNone/>
              </a:pPr>
              <a:r>
                <a:rPr lang="en-US" sz="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Litherland et al. (2007). Silt Recovery Southern North Island Storm Event 2004</a:t>
              </a:r>
            </a:p>
          </p:txBody>
        </p:sp>
      </p:grpSp>
      <p:grpSp>
        <p:nvGrpSpPr>
          <p:cNvPr id="310" name="Google Shape;310;p23"/>
          <p:cNvGrpSpPr/>
          <p:nvPr/>
        </p:nvGrpSpPr>
        <p:grpSpPr>
          <a:xfrm>
            <a:off x="4872536" y="973567"/>
            <a:ext cx="1552692" cy="1569749"/>
            <a:chOff x="4621933" y="2732225"/>
            <a:chExt cx="1552692" cy="1190614"/>
          </a:xfrm>
          <a:solidFill>
            <a:schemeClr val="accent2"/>
          </a:solidFill>
        </p:grpSpPr>
        <p:sp>
          <p:nvSpPr>
            <p:cNvPr id="311" name="Google Shape;311;p23"/>
            <p:cNvSpPr txBox="1"/>
            <p:nvPr/>
          </p:nvSpPr>
          <p:spPr>
            <a:xfrm>
              <a:off x="4622125" y="2732225"/>
              <a:ext cx="1552500" cy="423000"/>
            </a:xfrm>
            <a:prstGeom prst="rect">
              <a:avLst/>
            </a:prstGeom>
            <a:grp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Bola 1988</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301" name="Google Shape;301;p23"/>
            <p:cNvSpPr txBox="1"/>
            <p:nvPr/>
          </p:nvSpPr>
          <p:spPr>
            <a:xfrm>
              <a:off x="4621933" y="3155225"/>
              <a:ext cx="1552500" cy="767614"/>
            </a:xfrm>
            <a:prstGeom prst="rect">
              <a:avLst/>
            </a:prstGeom>
            <a:grp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Gray and Korte (1990). Revegetation of river silt deposits. Fertiliser and lime report</a:t>
              </a:r>
            </a:p>
          </p:txBody>
        </p:sp>
      </p:grpSp>
      <p:pic>
        <p:nvPicPr>
          <p:cNvPr id="4" name="Picture 3">
            <a:extLst>
              <a:ext uri="{FF2B5EF4-FFF2-40B4-BE49-F238E27FC236}">
                <a16:creationId xmlns:a16="http://schemas.microsoft.com/office/drawing/2014/main" id="{09CA07B8-10B4-1CF7-5A0F-61C58614E2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3060" y="3350753"/>
            <a:ext cx="1708484" cy="1196688"/>
          </a:xfrm>
          <a:prstGeom prst="rect">
            <a:avLst/>
          </a:prstGeom>
        </p:spPr>
      </p:pic>
      <p:pic>
        <p:nvPicPr>
          <p:cNvPr id="5" name="Content Placeholder 4">
            <a:extLst>
              <a:ext uri="{FF2B5EF4-FFF2-40B4-BE49-F238E27FC236}">
                <a16:creationId xmlns:a16="http://schemas.microsoft.com/office/drawing/2014/main" id="{369F1014-8C57-B3D0-51ED-2006F4DA04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68850" y="3345230"/>
            <a:ext cx="1708484" cy="1202211"/>
          </a:xfrm>
          <a:prstGeom prst="rect">
            <a:avLst/>
          </a:prstGeom>
        </p:spPr>
      </p:pic>
      <p:pic>
        <p:nvPicPr>
          <p:cNvPr id="6" name="Picture 5">
            <a:extLst>
              <a:ext uri="{FF2B5EF4-FFF2-40B4-BE49-F238E27FC236}">
                <a16:creationId xmlns:a16="http://schemas.microsoft.com/office/drawing/2014/main" id="{0F694F8C-1EE2-7E8F-36AD-1A85639495B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94640" y="3348031"/>
            <a:ext cx="1708484" cy="1196681"/>
          </a:xfrm>
          <a:prstGeom prst="rect">
            <a:avLst/>
          </a:prstGeom>
        </p:spPr>
      </p:pic>
      <p:pic>
        <p:nvPicPr>
          <p:cNvPr id="7" name="Picture 6" descr="Photos from the flood of 2004 - Photos News - NZ Herald">
            <a:extLst>
              <a:ext uri="{FF2B5EF4-FFF2-40B4-BE49-F238E27FC236}">
                <a16:creationId xmlns:a16="http://schemas.microsoft.com/office/drawing/2014/main" id="{3E3D0CBE-5576-D10E-03FE-B57F1F2CE2C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920430" y="3345230"/>
            <a:ext cx="1708484" cy="119948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99;p23">
            <a:extLst>
              <a:ext uri="{FF2B5EF4-FFF2-40B4-BE49-F238E27FC236}">
                <a16:creationId xmlns:a16="http://schemas.microsoft.com/office/drawing/2014/main" id="{943C4FA8-679B-A375-7056-56F0E69D97C9}"/>
              </a:ext>
            </a:extLst>
          </p:cNvPr>
          <p:cNvSpPr txBox="1"/>
          <p:nvPr/>
        </p:nvSpPr>
        <p:spPr>
          <a:xfrm>
            <a:off x="699140" y="1564670"/>
            <a:ext cx="1552500" cy="995522"/>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Hill, R.P. Work of rehabilitation- the flood disaster of the Esk Valley. NZ Journal of Agriculture 57 (1) (1938)</a:t>
            </a:r>
          </a:p>
          <a:p>
            <a:pPr marL="0" lvl="0" indent="0" algn="ctr" rtl="0">
              <a:spcBef>
                <a:spcPts val="0"/>
              </a:spcBef>
              <a:spcAft>
                <a:spcPts val="0"/>
              </a:spcAft>
              <a:buNone/>
            </a:pP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800326-4393-8411-CF84-270DDAFCAF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135" y="1021712"/>
            <a:ext cx="3371586" cy="3100076"/>
          </a:xfrm>
          <a:prstGeom prst="rect">
            <a:avLst/>
          </a:prstGeom>
        </p:spPr>
      </p:pic>
      <p:sp>
        <p:nvSpPr>
          <p:cNvPr id="7" name="TextBox 6">
            <a:extLst>
              <a:ext uri="{FF2B5EF4-FFF2-40B4-BE49-F238E27FC236}">
                <a16:creationId xmlns:a16="http://schemas.microsoft.com/office/drawing/2014/main" id="{A426FEB3-9323-5842-CB41-68D17484CC85}"/>
              </a:ext>
            </a:extLst>
          </p:cNvPr>
          <p:cNvSpPr txBox="1"/>
          <p:nvPr/>
        </p:nvSpPr>
        <p:spPr>
          <a:xfrm>
            <a:off x="4503166" y="1021712"/>
            <a:ext cx="4436795" cy="3970318"/>
          </a:xfrm>
          <a:prstGeom prst="rect">
            <a:avLst/>
          </a:prstGeom>
          <a:noFill/>
        </p:spPr>
        <p:txBody>
          <a:bodyPr wrap="square" rtlCol="0">
            <a:spAutoFit/>
          </a:bodyPr>
          <a:lstStyle/>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Followed February flooding </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Average depth 1 m, up to 2 – 3m </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Mostly fine sand (83%)</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700 ha buried – Lower Esk Valley</a:t>
            </a:r>
          </a:p>
          <a:p>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Flood relief committee established</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Dept. Ag purchased seed</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Silt levelled and logs removed, seed hand sown as soon as dry </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Trigger for Soil Conservation and Rivers Control Act 1941</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p:txBody>
      </p:sp>
      <p:sp>
        <p:nvSpPr>
          <p:cNvPr id="9" name="Google Shape;305;p23">
            <a:extLst>
              <a:ext uri="{FF2B5EF4-FFF2-40B4-BE49-F238E27FC236}">
                <a16:creationId xmlns:a16="http://schemas.microsoft.com/office/drawing/2014/main" id="{782BD7CC-7907-D7AF-5B66-1D18A62EEBF0}"/>
              </a:ext>
            </a:extLst>
          </p:cNvPr>
          <p:cNvSpPr txBox="1"/>
          <p:nvPr/>
        </p:nvSpPr>
        <p:spPr>
          <a:xfrm>
            <a:off x="109345" y="4424007"/>
            <a:ext cx="1023105" cy="622574"/>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Esk Valley 1938</a:t>
            </a:r>
            <a:endParaRPr sz="16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30" name="Google Shape;299;p23">
            <a:extLst>
              <a:ext uri="{FF2B5EF4-FFF2-40B4-BE49-F238E27FC236}">
                <a16:creationId xmlns:a16="http://schemas.microsoft.com/office/drawing/2014/main" id="{7314BF04-C48E-877D-5B25-617DC20D8120}"/>
              </a:ext>
            </a:extLst>
          </p:cNvPr>
          <p:cNvSpPr txBox="1"/>
          <p:nvPr/>
        </p:nvSpPr>
        <p:spPr>
          <a:xfrm>
            <a:off x="109345" y="96919"/>
            <a:ext cx="8951528" cy="622574"/>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Hill, R.P. Work of rehabilitation- the flood disaster of the Esk Valley. NZ Journal of Agriculture 57 (1) (1938)</a:t>
            </a:r>
          </a:p>
          <a:p>
            <a:pPr marL="0" lvl="0" indent="0" algn="ctr" rtl="0">
              <a:spcBef>
                <a:spcPts val="0"/>
              </a:spcBef>
              <a:spcAft>
                <a:spcPts val="0"/>
              </a:spcAft>
              <a:buNone/>
            </a:pP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233602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A364C-0B08-8648-65A1-7CED157F467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9F86B34-E8B5-100B-A1AA-9BBA64E23071}"/>
              </a:ext>
            </a:extLst>
          </p:cNvPr>
          <p:cNvSpPr txBox="1"/>
          <p:nvPr/>
        </p:nvSpPr>
        <p:spPr>
          <a:xfrm>
            <a:off x="4755737" y="1329257"/>
            <a:ext cx="3926670" cy="3108543"/>
          </a:xfrm>
          <a:prstGeom prst="rect">
            <a:avLst/>
          </a:prstGeom>
          <a:noFill/>
        </p:spPr>
        <p:txBody>
          <a:bodyPr wrap="square" rtlCol="0">
            <a:spAutoFit/>
          </a:bodyPr>
          <a:lstStyle/>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Can’t over sow light sediment (sand)</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Oversowing medium – heavy silt effective (if still sloppy)</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Aeroplanes will be invaluable for resowing</a:t>
            </a:r>
          </a:p>
          <a:p>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Italian or short rotation ryegrass with perennial rye and red clover best option</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Superphosphate at sowing increases strike and early growth </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p:txBody>
      </p:sp>
      <p:sp>
        <p:nvSpPr>
          <p:cNvPr id="9" name="Google Shape;305;p23">
            <a:extLst>
              <a:ext uri="{FF2B5EF4-FFF2-40B4-BE49-F238E27FC236}">
                <a16:creationId xmlns:a16="http://schemas.microsoft.com/office/drawing/2014/main" id="{7FF12E3C-CA50-00D5-19F2-018ACA614C1D}"/>
              </a:ext>
            </a:extLst>
          </p:cNvPr>
          <p:cNvSpPr txBox="1"/>
          <p:nvPr/>
        </p:nvSpPr>
        <p:spPr>
          <a:xfrm>
            <a:off x="56446" y="4437800"/>
            <a:ext cx="1023105" cy="622574"/>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Gisborne 1948</a:t>
            </a:r>
            <a:endParaRPr sz="16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pic>
        <p:nvPicPr>
          <p:cNvPr id="4" name="Picture 3" descr="A flooded area with a house and trees&#10;&#10;Description automatically generated with medium confidence">
            <a:extLst>
              <a:ext uri="{FF2B5EF4-FFF2-40B4-BE49-F238E27FC236}">
                <a16:creationId xmlns:a16="http://schemas.microsoft.com/office/drawing/2014/main" id="{BD0E1475-B2D2-4C61-7866-17B2FB3128D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3006" y="1391760"/>
            <a:ext cx="3926671" cy="2833459"/>
          </a:xfrm>
          <a:prstGeom prst="rect">
            <a:avLst/>
          </a:prstGeom>
        </p:spPr>
      </p:pic>
      <p:sp>
        <p:nvSpPr>
          <p:cNvPr id="5" name="Google Shape;299;p23">
            <a:extLst>
              <a:ext uri="{FF2B5EF4-FFF2-40B4-BE49-F238E27FC236}">
                <a16:creationId xmlns:a16="http://schemas.microsoft.com/office/drawing/2014/main" id="{101406C9-444A-7FE2-6ECA-A294F2B05577}"/>
              </a:ext>
            </a:extLst>
          </p:cNvPr>
          <p:cNvSpPr txBox="1"/>
          <p:nvPr/>
        </p:nvSpPr>
        <p:spPr>
          <a:xfrm>
            <a:off x="136026" y="108945"/>
            <a:ext cx="8748667" cy="707213"/>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McKee, J.G. and Graham, G.J. 1952 Pasture Establishment on Flooded Areas of Gisborne Flats. NZ Journal of Agriculture 84 (3) p197 </a:t>
            </a:r>
          </a:p>
          <a:p>
            <a:pPr marL="0" lvl="0" indent="0" algn="ctr" rtl="0">
              <a:spcBef>
                <a:spcPts val="0"/>
              </a:spcBef>
              <a:spcAft>
                <a:spcPts val="0"/>
              </a:spcAft>
              <a:buNone/>
            </a:pP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8" name="TextBox 7">
            <a:extLst>
              <a:ext uri="{FF2B5EF4-FFF2-40B4-BE49-F238E27FC236}">
                <a16:creationId xmlns:a16="http://schemas.microsoft.com/office/drawing/2014/main" id="{8F141D52-483D-1A6A-5525-99F499F2DC4B}"/>
              </a:ext>
            </a:extLst>
          </p:cNvPr>
          <p:cNvSpPr txBox="1"/>
          <p:nvPr/>
        </p:nvSpPr>
        <p:spPr>
          <a:xfrm>
            <a:off x="5530638" y="4997306"/>
            <a:ext cx="3802765" cy="292388"/>
          </a:xfrm>
          <a:prstGeom prst="rect">
            <a:avLst/>
          </a:prstGeom>
          <a:noFill/>
        </p:spPr>
        <p:txBody>
          <a:bodyPr wrap="square" rtlCol="0">
            <a:spAutoFit/>
          </a:bodyPr>
          <a:lstStyle/>
          <a:p>
            <a:r>
              <a:rPr lang="en-NZ" sz="600" dirty="0">
                <a:solidFill>
                  <a:schemeClr val="bg2"/>
                </a:solidFill>
                <a:latin typeface="Calibri" panose="020F0502020204030204" pitchFamily="34" charset="0"/>
                <a:ea typeface="Calibri" panose="020F0502020204030204" pitchFamily="34" charset="0"/>
                <a:cs typeface="Calibri" panose="020F0502020204030204" pitchFamily="34" charset="0"/>
              </a:rPr>
              <a:t>Image from Gisborne Photo News </a:t>
            </a:r>
            <a:r>
              <a:rPr lang="en-NZ" sz="600" dirty="0">
                <a:solidFill>
                  <a:schemeClr val="bg2"/>
                </a:solidFill>
                <a:latin typeface="Calibri" panose="020F0502020204030204" pitchFamily="34" charset="0"/>
                <a:ea typeface="Calibri" panose="020F0502020204030204" pitchFamily="34" charset="0"/>
                <a:cs typeface="Calibri" panose="020F0502020204030204" pitchFamily="34" charset="0"/>
                <a:hlinkClick r:id="rId4"/>
              </a:rPr>
              <a:t>https://photonews.org.nz/gisborne/issue/GPN04_19540916/t1-body-d14.html</a:t>
            </a:r>
            <a:r>
              <a:rPr lang="en-NZ" sz="600" dirty="0">
                <a:solidFill>
                  <a:schemeClr val="bg2"/>
                </a:solidFill>
                <a:latin typeface="Calibri" panose="020F0502020204030204" pitchFamily="34" charset="0"/>
                <a:ea typeface="Calibri" panose="020F0502020204030204" pitchFamily="34" charset="0"/>
                <a:cs typeface="Calibri" panose="020F0502020204030204" pitchFamily="34" charset="0"/>
              </a:rPr>
              <a:t> </a:t>
            </a:r>
            <a:endParaRPr lang="en-NZ" sz="600" dirty="0">
              <a:latin typeface="Calibri" panose="020F0502020204030204" pitchFamily="34" charset="0"/>
              <a:ea typeface="Calibri" panose="020F0502020204030204" pitchFamily="34" charset="0"/>
              <a:cs typeface="Calibri" panose="020F0502020204030204" pitchFamily="34" charset="0"/>
            </a:endParaRPr>
          </a:p>
          <a:p>
            <a:endParaRPr lang="en-NZ" sz="7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204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52CE8-4CC7-7FC2-969E-13DC8E38C59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9C9D73A-7F46-5E48-6E3A-A89AABE911AD}"/>
              </a:ext>
            </a:extLst>
          </p:cNvPr>
          <p:cNvSpPr txBox="1"/>
          <p:nvPr/>
        </p:nvSpPr>
        <p:spPr>
          <a:xfrm>
            <a:off x="4818225" y="1342217"/>
            <a:ext cx="3926670" cy="2677656"/>
          </a:xfrm>
          <a:prstGeom prst="rect">
            <a:avLst/>
          </a:prstGeom>
          <a:noFill/>
        </p:spPr>
        <p:txBody>
          <a:bodyPr wrap="square" rtlCol="0">
            <a:spAutoFit/>
          </a:bodyPr>
          <a:lstStyle/>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Oversowing on deep high pH alluvium</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Sand or sediment &lt;10cm easy after cultivating</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Grasses ‘satisfactory’, legumes poor strike</a:t>
            </a:r>
          </a:p>
          <a:p>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Moata= most vigorous </a:t>
            </a:r>
          </a:p>
          <a:p>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DAP increases establishment</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NZ" dirty="0">
                <a:latin typeface="Calibri" panose="020F0502020204030204" pitchFamily="34" charset="0"/>
                <a:ea typeface="Calibri" panose="020F0502020204030204" pitchFamily="34" charset="0"/>
                <a:cs typeface="Calibri" panose="020F0502020204030204" pitchFamily="34" charset="0"/>
              </a:rPr>
              <a:t>Timing most impt factor </a:t>
            </a:r>
          </a:p>
          <a:p>
            <a:pPr marL="285750" indent="-285750">
              <a:buFontTx/>
              <a:buChar char="-"/>
            </a:pPr>
            <a:endParaRPr lang="en-NZ" dirty="0">
              <a:latin typeface="Calibri" panose="020F0502020204030204" pitchFamily="34" charset="0"/>
              <a:ea typeface="Calibri" panose="020F0502020204030204" pitchFamily="34" charset="0"/>
              <a:cs typeface="Calibri" panose="020F0502020204030204" pitchFamily="34" charset="0"/>
            </a:endParaRPr>
          </a:p>
        </p:txBody>
      </p:sp>
      <p:sp>
        <p:nvSpPr>
          <p:cNvPr id="9" name="Google Shape;305;p23">
            <a:extLst>
              <a:ext uri="{FF2B5EF4-FFF2-40B4-BE49-F238E27FC236}">
                <a16:creationId xmlns:a16="http://schemas.microsoft.com/office/drawing/2014/main" id="{E6A6579D-874C-6CDE-0CD0-B67DEA11D6A3}"/>
              </a:ext>
            </a:extLst>
          </p:cNvPr>
          <p:cNvSpPr txBox="1"/>
          <p:nvPr/>
        </p:nvSpPr>
        <p:spPr>
          <a:xfrm>
            <a:off x="56446" y="4415128"/>
            <a:ext cx="1023105" cy="622574"/>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Bola </a:t>
            </a:r>
          </a:p>
          <a:p>
            <a:pPr marL="0" lvl="0" indent="0" algn="ctr" rtl="0">
              <a:spcBef>
                <a:spcPts val="0"/>
              </a:spcBef>
              <a:spcAft>
                <a:spcPts val="0"/>
              </a:spcAft>
              <a:buNone/>
            </a:pPr>
            <a:r>
              <a:rPr lang="en" sz="16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1988</a:t>
            </a:r>
          </a:p>
        </p:txBody>
      </p:sp>
      <p:sp>
        <p:nvSpPr>
          <p:cNvPr id="5" name="Google Shape;299;p23">
            <a:extLst>
              <a:ext uri="{FF2B5EF4-FFF2-40B4-BE49-F238E27FC236}">
                <a16:creationId xmlns:a16="http://schemas.microsoft.com/office/drawing/2014/main" id="{65C7BA4D-8005-A730-6D8B-14066C4CC63C}"/>
              </a:ext>
            </a:extLst>
          </p:cNvPr>
          <p:cNvSpPr txBox="1"/>
          <p:nvPr/>
        </p:nvSpPr>
        <p:spPr>
          <a:xfrm>
            <a:off x="136026" y="108946"/>
            <a:ext cx="8748667" cy="622574"/>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Gray and Korte (1990). Revegetation of river silt deposits. Fertiliser and lime report</a:t>
            </a:r>
          </a:p>
          <a:p>
            <a:pPr marL="0" lvl="0" indent="0" algn="ctr" rtl="0">
              <a:spcBef>
                <a:spcPts val="0"/>
              </a:spcBef>
              <a:spcAft>
                <a:spcPts val="0"/>
              </a:spcAft>
              <a:buNone/>
            </a:pP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pic>
        <p:nvPicPr>
          <p:cNvPr id="2050" name="Picture 2" descr="Landslides in cleared country">
            <a:extLst>
              <a:ext uri="{FF2B5EF4-FFF2-40B4-BE49-F238E27FC236}">
                <a16:creationId xmlns:a16="http://schemas.microsoft.com/office/drawing/2014/main" id="{CAE1AD42-57E5-F5BB-D913-D2533D28B5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105" y="1252537"/>
            <a:ext cx="4286250" cy="2638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3A0389-AC1C-4D84-D28F-E8EAA96A7FF0}"/>
              </a:ext>
            </a:extLst>
          </p:cNvPr>
          <p:cNvSpPr txBox="1"/>
          <p:nvPr/>
        </p:nvSpPr>
        <p:spPr>
          <a:xfrm>
            <a:off x="6127644" y="4997306"/>
            <a:ext cx="3802765" cy="292388"/>
          </a:xfrm>
          <a:prstGeom prst="rect">
            <a:avLst/>
          </a:prstGeom>
          <a:noFill/>
        </p:spPr>
        <p:txBody>
          <a:bodyPr wrap="square" rtlCol="0">
            <a:spAutoFit/>
          </a:bodyPr>
          <a:lstStyle/>
          <a:p>
            <a:r>
              <a:rPr lang="en-NZ" sz="600" dirty="0">
                <a:solidFill>
                  <a:schemeClr val="bg2"/>
                </a:solidFill>
                <a:latin typeface="Calibri" panose="020F0502020204030204" pitchFamily="34" charset="0"/>
                <a:ea typeface="Calibri" panose="020F0502020204030204" pitchFamily="34" charset="0"/>
                <a:cs typeface="Calibri" panose="020F0502020204030204" pitchFamily="34" charset="0"/>
              </a:rPr>
              <a:t>Image from Te Ara </a:t>
            </a:r>
            <a:r>
              <a:rPr lang="en-NZ" sz="600" dirty="0">
                <a:solidFill>
                  <a:schemeClr val="bg2"/>
                </a:solidFill>
                <a:latin typeface="Calibri" panose="020F0502020204030204" pitchFamily="34" charset="0"/>
                <a:ea typeface="Calibri" panose="020F0502020204030204" pitchFamily="34" charset="0"/>
                <a:cs typeface="Calibri" panose="020F0502020204030204" pitchFamily="34" charset="0"/>
                <a:hlinkClick r:id="rId4"/>
              </a:rPr>
              <a:t>https://teara.govt.nz/en/photograph/14550/landslides-in-cleared-country</a:t>
            </a:r>
            <a:r>
              <a:rPr lang="en-NZ" sz="600" dirty="0">
                <a:solidFill>
                  <a:schemeClr val="bg2"/>
                </a:solidFill>
                <a:latin typeface="Calibri" panose="020F0502020204030204" pitchFamily="34" charset="0"/>
                <a:ea typeface="Calibri" panose="020F0502020204030204" pitchFamily="34" charset="0"/>
                <a:cs typeface="Calibri" panose="020F0502020204030204" pitchFamily="34" charset="0"/>
              </a:rPr>
              <a:t> </a:t>
            </a:r>
            <a:endParaRPr lang="en-NZ" sz="600" dirty="0">
              <a:latin typeface="Calibri" panose="020F0502020204030204" pitchFamily="34" charset="0"/>
              <a:ea typeface="Calibri" panose="020F0502020204030204" pitchFamily="34" charset="0"/>
              <a:cs typeface="Calibri" panose="020F0502020204030204" pitchFamily="34" charset="0"/>
            </a:endParaRPr>
          </a:p>
          <a:p>
            <a:endParaRPr lang="en-NZ" sz="7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829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0" name="Google Shape;210;p20"/>
          <p:cNvSpPr/>
          <p:nvPr/>
        </p:nvSpPr>
        <p:spPr>
          <a:xfrm>
            <a:off x="1182275" y="2934475"/>
            <a:ext cx="3313200" cy="1710600"/>
          </a:xfrm>
          <a:prstGeom prst="corner">
            <a:avLst>
              <a:gd name="adj1" fmla="val 60920"/>
              <a:gd name="adj2" fmla="val 15501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216" name="Google Shape;216;p20"/>
          <p:cNvSpPr/>
          <p:nvPr/>
        </p:nvSpPr>
        <p:spPr>
          <a:xfrm flipH="1">
            <a:off x="4647625" y="2934475"/>
            <a:ext cx="3314100" cy="1710600"/>
          </a:xfrm>
          <a:prstGeom prst="corner">
            <a:avLst>
              <a:gd name="adj1" fmla="val 60920"/>
              <a:gd name="adj2" fmla="val 153904"/>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5E4DD8EF-82A2-C8D4-25CC-284832E0FD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5671" y="674407"/>
            <a:ext cx="6238521" cy="4131712"/>
          </a:xfrm>
          <a:prstGeom prst="rect">
            <a:avLst/>
          </a:prstGeom>
          <a:ln>
            <a:solidFill>
              <a:schemeClr val="accent3"/>
            </a:solidFill>
          </a:ln>
        </p:spPr>
      </p:pic>
      <p:sp>
        <p:nvSpPr>
          <p:cNvPr id="4" name="Google Shape;309;p23">
            <a:extLst>
              <a:ext uri="{FF2B5EF4-FFF2-40B4-BE49-F238E27FC236}">
                <a16:creationId xmlns:a16="http://schemas.microsoft.com/office/drawing/2014/main" id="{DFDE74F6-0304-A77B-3731-0856B40BD7AA}"/>
              </a:ext>
            </a:extLst>
          </p:cNvPr>
          <p:cNvSpPr txBox="1"/>
          <p:nvPr/>
        </p:nvSpPr>
        <p:spPr>
          <a:xfrm>
            <a:off x="44093" y="4413004"/>
            <a:ext cx="1255715" cy="621550"/>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rPr>
              <a:t>SNI Flood 2004</a:t>
            </a:r>
            <a:endParaRPr sz="1700" b="1" dirty="0">
              <a:solidFill>
                <a:schemeClr val="lt2"/>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5" name="Google Shape;299;p23">
            <a:extLst>
              <a:ext uri="{FF2B5EF4-FFF2-40B4-BE49-F238E27FC236}">
                <a16:creationId xmlns:a16="http://schemas.microsoft.com/office/drawing/2014/main" id="{D690C081-2535-C981-163A-AF02F2001274}"/>
              </a:ext>
            </a:extLst>
          </p:cNvPr>
          <p:cNvSpPr txBox="1"/>
          <p:nvPr/>
        </p:nvSpPr>
        <p:spPr>
          <a:xfrm>
            <a:off x="136026" y="108946"/>
            <a:ext cx="8748667" cy="457831"/>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rPr>
              <a:t>Litherland et al. (2007). Silt Recovery Southern North Island Storm Event 2004</a:t>
            </a:r>
          </a:p>
          <a:p>
            <a:pPr marL="0" lvl="0" indent="0" algn="ctr" rtl="0">
              <a:spcBef>
                <a:spcPts val="0"/>
              </a:spcBef>
              <a:spcAft>
                <a:spcPts val="0"/>
              </a:spcAft>
              <a:buNone/>
            </a:pPr>
            <a:endParaRPr dirty="0">
              <a:solidFill>
                <a:schemeClr val="lt2"/>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192678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6;p20">
            <a:extLst>
              <a:ext uri="{FF2B5EF4-FFF2-40B4-BE49-F238E27FC236}">
                <a16:creationId xmlns:a16="http://schemas.microsoft.com/office/drawing/2014/main" id="{CACFEF40-F25F-779A-2AC4-E28CCD5DB21B}"/>
              </a:ext>
            </a:extLst>
          </p:cNvPr>
          <p:cNvSpPr txBox="1">
            <a:spLocks noGrp="1"/>
          </p:cNvSpPr>
          <p:nvPr>
            <p:ph type="title"/>
          </p:nvPr>
        </p:nvSpPr>
        <p:spPr>
          <a:xfrm>
            <a:off x="195408" y="156979"/>
            <a:ext cx="76962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Rebuilding our soils..</a:t>
            </a:r>
            <a:endParaRPr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 name="Google Shape;210;p20">
            <a:extLst>
              <a:ext uri="{FF2B5EF4-FFF2-40B4-BE49-F238E27FC236}">
                <a16:creationId xmlns:a16="http://schemas.microsoft.com/office/drawing/2014/main" id="{544692C8-55A9-9104-3FE5-8789E2890F8F}"/>
              </a:ext>
            </a:extLst>
          </p:cNvPr>
          <p:cNvSpPr/>
          <p:nvPr/>
        </p:nvSpPr>
        <p:spPr>
          <a:xfrm>
            <a:off x="1182275" y="2934475"/>
            <a:ext cx="3313200" cy="1710600"/>
          </a:xfrm>
          <a:prstGeom prst="corner">
            <a:avLst>
              <a:gd name="adj1" fmla="val 60920"/>
              <a:gd name="adj2" fmla="val 15501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10" name="Google Shape;216;p20">
            <a:extLst>
              <a:ext uri="{FF2B5EF4-FFF2-40B4-BE49-F238E27FC236}">
                <a16:creationId xmlns:a16="http://schemas.microsoft.com/office/drawing/2014/main" id="{91A9C8EF-98CA-8FA6-AA15-A5B708A38FCF}"/>
              </a:ext>
            </a:extLst>
          </p:cNvPr>
          <p:cNvSpPr/>
          <p:nvPr/>
        </p:nvSpPr>
        <p:spPr>
          <a:xfrm flipH="1">
            <a:off x="4647625" y="2934475"/>
            <a:ext cx="3314100" cy="1710600"/>
          </a:xfrm>
          <a:prstGeom prst="corner">
            <a:avLst>
              <a:gd name="adj1" fmla="val 60920"/>
              <a:gd name="adj2" fmla="val 153904"/>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11" name="Google Shape;228;p20">
            <a:extLst>
              <a:ext uri="{FF2B5EF4-FFF2-40B4-BE49-F238E27FC236}">
                <a16:creationId xmlns:a16="http://schemas.microsoft.com/office/drawing/2014/main" id="{2727CCE3-C6D1-C323-8FC4-A6B1F87179D0}"/>
              </a:ext>
            </a:extLst>
          </p:cNvPr>
          <p:cNvSpPr/>
          <p:nvPr/>
        </p:nvSpPr>
        <p:spPr>
          <a:xfrm rot="10800000">
            <a:off x="4647500" y="1072225"/>
            <a:ext cx="3314100" cy="1710600"/>
          </a:xfrm>
          <a:prstGeom prst="corner">
            <a:avLst>
              <a:gd name="adj1" fmla="val 60542"/>
              <a:gd name="adj2" fmla="val 154314"/>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40BE713A-6677-9881-E7DB-04064DAD5C74}"/>
              </a:ext>
            </a:extLst>
          </p:cNvPr>
          <p:cNvGrpSpPr/>
          <p:nvPr/>
        </p:nvGrpSpPr>
        <p:grpSpPr>
          <a:xfrm>
            <a:off x="586689" y="1069774"/>
            <a:ext cx="7652752" cy="3426102"/>
            <a:chOff x="396870" y="989321"/>
            <a:chExt cx="7652752" cy="3426102"/>
          </a:xfrm>
        </p:grpSpPr>
        <p:pic>
          <p:nvPicPr>
            <p:cNvPr id="14" name="Picture 13">
              <a:extLst>
                <a:ext uri="{FF2B5EF4-FFF2-40B4-BE49-F238E27FC236}">
                  <a16:creationId xmlns:a16="http://schemas.microsoft.com/office/drawing/2014/main" id="{779C096B-CFF4-5273-865D-C3D313CADD4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75024" y="994540"/>
              <a:ext cx="2370517" cy="16181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F2A3913-A134-AF5C-BCAD-86AC9FE030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70447" y="989321"/>
              <a:ext cx="2370517" cy="1628552"/>
            </a:xfrm>
            <a:prstGeom prst="rect">
              <a:avLst/>
            </a:prstGeom>
          </p:spPr>
        </p:pic>
        <p:pic>
          <p:nvPicPr>
            <p:cNvPr id="16" name="Picture 15">
              <a:extLst>
                <a:ext uri="{FF2B5EF4-FFF2-40B4-BE49-F238E27FC236}">
                  <a16:creationId xmlns:a16="http://schemas.microsoft.com/office/drawing/2014/main" id="{960FC875-A331-8860-2123-62D781EFCB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849"/>
            <a:stretch/>
          </p:blipFill>
          <p:spPr>
            <a:xfrm>
              <a:off x="396872" y="989321"/>
              <a:ext cx="2370517" cy="1632598"/>
            </a:xfrm>
            <a:prstGeom prst="rect">
              <a:avLst/>
            </a:prstGeom>
          </p:spPr>
        </p:pic>
        <p:pic>
          <p:nvPicPr>
            <p:cNvPr id="18" name="Content Placeholder 4">
              <a:extLst>
                <a:ext uri="{FF2B5EF4-FFF2-40B4-BE49-F238E27FC236}">
                  <a16:creationId xmlns:a16="http://schemas.microsoft.com/office/drawing/2014/main" id="{D17B07F5-4457-59E7-E6EE-EA7E1EA73C3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455"/>
            <a:stretch/>
          </p:blipFill>
          <p:spPr>
            <a:xfrm>
              <a:off x="396870" y="2782825"/>
              <a:ext cx="2370517" cy="1632598"/>
            </a:xfrm>
            <a:prstGeom prst="rect">
              <a:avLst/>
            </a:prstGeom>
          </p:spPr>
        </p:pic>
        <p:sp>
          <p:nvSpPr>
            <p:cNvPr id="19" name="Google Shape;225;p20">
              <a:extLst>
                <a:ext uri="{FF2B5EF4-FFF2-40B4-BE49-F238E27FC236}">
                  <a16:creationId xmlns:a16="http://schemas.microsoft.com/office/drawing/2014/main" id="{C8EDA187-2BDE-C905-048B-8BB399F2C9DB}"/>
                </a:ext>
              </a:extLst>
            </p:cNvPr>
            <p:cNvSpPr txBox="1"/>
            <p:nvPr/>
          </p:nvSpPr>
          <p:spPr>
            <a:xfrm>
              <a:off x="792768" y="2191864"/>
              <a:ext cx="1578723" cy="329279"/>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rPr>
                <a:t>Apples- Hawke’s Bay</a:t>
              </a:r>
              <a:endParaRPr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20" name="Google Shape;225;p20">
              <a:extLst>
                <a:ext uri="{FF2B5EF4-FFF2-40B4-BE49-F238E27FC236}">
                  <a16:creationId xmlns:a16="http://schemas.microsoft.com/office/drawing/2014/main" id="{5C10A04E-69AB-F06E-B6F0-5D7C4C3FC8EA}"/>
                </a:ext>
              </a:extLst>
            </p:cNvPr>
            <p:cNvSpPr txBox="1"/>
            <p:nvPr/>
          </p:nvSpPr>
          <p:spPr>
            <a:xfrm>
              <a:off x="6025379" y="2188854"/>
              <a:ext cx="1776334" cy="329279"/>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rPr>
                <a:t>Tomatoes- Hawke’s Bay</a:t>
              </a:r>
              <a:endParaRPr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21" name="Google Shape;225;p20">
              <a:extLst>
                <a:ext uri="{FF2B5EF4-FFF2-40B4-BE49-F238E27FC236}">
                  <a16:creationId xmlns:a16="http://schemas.microsoft.com/office/drawing/2014/main" id="{040FBD0B-E5CC-A0B4-0E24-857D2E5A7689}"/>
                </a:ext>
              </a:extLst>
            </p:cNvPr>
            <p:cNvSpPr txBox="1"/>
            <p:nvPr/>
          </p:nvSpPr>
          <p:spPr>
            <a:xfrm>
              <a:off x="3454712" y="2188855"/>
              <a:ext cx="1578723" cy="329279"/>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rPr>
                <a:t>Onions- Hawke’s Bay</a:t>
              </a:r>
              <a:endParaRPr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22" name="Google Shape;225;p20">
              <a:extLst>
                <a:ext uri="{FF2B5EF4-FFF2-40B4-BE49-F238E27FC236}">
                  <a16:creationId xmlns:a16="http://schemas.microsoft.com/office/drawing/2014/main" id="{E89F3990-8EE8-E34E-A3A6-30241A5C322D}"/>
                </a:ext>
              </a:extLst>
            </p:cNvPr>
            <p:cNvSpPr txBox="1"/>
            <p:nvPr/>
          </p:nvSpPr>
          <p:spPr>
            <a:xfrm>
              <a:off x="700639" y="3989539"/>
              <a:ext cx="1762978" cy="329279"/>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rPr>
                <a:t>Maize- Gisborne</a:t>
              </a:r>
              <a:endParaRPr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pic>
          <p:nvPicPr>
            <p:cNvPr id="23" name="Content Placeholder 4">
              <a:extLst>
                <a:ext uri="{FF2B5EF4-FFF2-40B4-BE49-F238E27FC236}">
                  <a16:creationId xmlns:a16="http://schemas.microsoft.com/office/drawing/2014/main" id="{87D116DB-DAC9-98F2-AB6B-E3919CE28FB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88"/>
            <a:stretch/>
          </p:blipFill>
          <p:spPr>
            <a:xfrm>
              <a:off x="5679105" y="2782825"/>
              <a:ext cx="2370517" cy="1632598"/>
            </a:xfrm>
            <a:prstGeom prst="rect">
              <a:avLst/>
            </a:prstGeom>
          </p:spPr>
        </p:pic>
        <p:pic>
          <p:nvPicPr>
            <p:cNvPr id="24" name="Content Placeholder 4">
              <a:extLst>
                <a:ext uri="{FF2B5EF4-FFF2-40B4-BE49-F238E27FC236}">
                  <a16:creationId xmlns:a16="http://schemas.microsoft.com/office/drawing/2014/main" id="{7D06AE94-A22A-3F66-E064-1A823162180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737"/>
            <a:stretch/>
          </p:blipFill>
          <p:spPr>
            <a:xfrm>
              <a:off x="3070446" y="2782825"/>
              <a:ext cx="2370517" cy="1632598"/>
            </a:xfrm>
            <a:prstGeom prst="rect">
              <a:avLst/>
            </a:prstGeom>
          </p:spPr>
        </p:pic>
        <p:sp>
          <p:nvSpPr>
            <p:cNvPr id="25" name="Google Shape;225;p20">
              <a:extLst>
                <a:ext uri="{FF2B5EF4-FFF2-40B4-BE49-F238E27FC236}">
                  <a16:creationId xmlns:a16="http://schemas.microsoft.com/office/drawing/2014/main" id="{76A54D3E-17A3-BEE9-E7C7-B168512AC44B}"/>
                </a:ext>
              </a:extLst>
            </p:cNvPr>
            <p:cNvSpPr txBox="1"/>
            <p:nvPr/>
          </p:nvSpPr>
          <p:spPr>
            <a:xfrm>
              <a:off x="3510177" y="3982359"/>
              <a:ext cx="1762978" cy="329279"/>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rPr>
                <a:t>Kumara- Northland</a:t>
              </a:r>
              <a:endParaRPr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sp>
          <p:nvSpPr>
            <p:cNvPr id="26" name="Google Shape;225;p20">
              <a:extLst>
                <a:ext uri="{FF2B5EF4-FFF2-40B4-BE49-F238E27FC236}">
                  <a16:creationId xmlns:a16="http://schemas.microsoft.com/office/drawing/2014/main" id="{A8312EA7-DA5E-8CAA-5747-DF104D3291E8}"/>
                </a:ext>
              </a:extLst>
            </p:cNvPr>
            <p:cNvSpPr txBox="1"/>
            <p:nvPr/>
          </p:nvSpPr>
          <p:spPr>
            <a:xfrm>
              <a:off x="6038735" y="3978481"/>
              <a:ext cx="1762978" cy="329279"/>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rPr>
                <a:t>Maize- Wairoa</a:t>
              </a:r>
              <a:endParaRPr sz="12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Playfair Display"/>
              </a:endParaRPr>
            </a:p>
          </p:txBody>
        </p:sp>
      </p:grpSp>
    </p:spTree>
    <p:extLst>
      <p:ext uri="{BB962C8B-B14F-4D97-AF65-F5344CB8AC3E}">
        <p14:creationId xmlns:p14="http://schemas.microsoft.com/office/powerpoint/2010/main" val="3223021670"/>
      </p:ext>
    </p:extLst>
  </p:cSld>
  <p:clrMapOvr>
    <a:masterClrMapping/>
  </p:clrMapOvr>
</p:sld>
</file>

<file path=ppt/theme/theme1.xml><?xml version="1.0" encoding="utf-8"?>
<a:theme xmlns:a="http://schemas.openxmlformats.org/drawingml/2006/main" name="Sustainable Agriculture Project Proposal by Slidesgo">
  <a:themeElements>
    <a:clrScheme name="Simple Light">
      <a:dk1>
        <a:srgbClr val="000000"/>
      </a:dk1>
      <a:lt1>
        <a:srgbClr val="FFFFFF"/>
      </a:lt1>
      <a:dk2>
        <a:srgbClr val="666666"/>
      </a:dk2>
      <a:lt2>
        <a:srgbClr val="F4F7DA"/>
      </a:lt2>
      <a:accent1>
        <a:srgbClr val="B4BD6E"/>
      </a:accent1>
      <a:accent2>
        <a:srgbClr val="63753C"/>
      </a:accent2>
      <a:accent3>
        <a:srgbClr val="324A00"/>
      </a:accent3>
      <a:accent4>
        <a:srgbClr val="B45400"/>
      </a:accent4>
      <a:accent5>
        <a:srgbClr val="8C4303"/>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a58310d-a430-4ce2-96cd-68dfee0466fe" xsi:nil="true"/>
    <lcf76f155ced4ddcb4097134ff3c332f xmlns="3338ee56-d88b-48b0-8d33-d314828f492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7313248740BE49B188B9696DDE6CC3" ma:contentTypeVersion="16" ma:contentTypeDescription="Create a new document." ma:contentTypeScope="" ma:versionID="65add630d5003d18edd25a548d13a70b">
  <xsd:schema xmlns:xsd="http://www.w3.org/2001/XMLSchema" xmlns:xs="http://www.w3.org/2001/XMLSchema" xmlns:p="http://schemas.microsoft.com/office/2006/metadata/properties" xmlns:ns2="3338ee56-d88b-48b0-8d33-d314828f492c" xmlns:ns3="4a58310d-a430-4ce2-96cd-68dfee0466fe" targetNamespace="http://schemas.microsoft.com/office/2006/metadata/properties" ma:root="true" ma:fieldsID="438d4151873b38edf8d8b5a40ee194df" ns2:_="" ns3:_="">
    <xsd:import namespace="3338ee56-d88b-48b0-8d33-d314828f492c"/>
    <xsd:import namespace="4a58310d-a430-4ce2-96cd-68dfee0466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38ee56-d88b-48b0-8d33-d314828f4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8c7f109-0dcc-4290-bd1b-57483dbec533"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58310d-a430-4ce2-96cd-68dfee0466f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d91235d-f7f1-48a2-bf11-b21fc64de8d2}" ma:internalName="TaxCatchAll" ma:showField="CatchAllData" ma:web="4a58310d-a430-4ce2-96cd-68dfee0466f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4AC410-9FED-463A-B41B-98A7B3AAFA83}">
  <ds:schemaRefs>
    <ds:schemaRef ds:uri="http://schemas.microsoft.com/sharepoint/v3/contenttype/forms"/>
  </ds:schemaRefs>
</ds:datastoreItem>
</file>

<file path=customXml/itemProps2.xml><?xml version="1.0" encoding="utf-8"?>
<ds:datastoreItem xmlns:ds="http://schemas.openxmlformats.org/officeDocument/2006/customXml" ds:itemID="{785A0876-7403-4838-B899-1D92922C38C0}">
  <ds:schemaRefs>
    <ds:schemaRef ds:uri="http://purl.org/dc/terms/"/>
    <ds:schemaRef ds:uri="http://schemas.microsoft.com/office/2006/documentManagement/types"/>
    <ds:schemaRef ds:uri="http://purl.org/dc/elements/1.1/"/>
    <ds:schemaRef ds:uri="http://schemas.microsoft.com/office/infopath/2007/PartnerControls"/>
    <ds:schemaRef ds:uri="774b01eb-8c96-4e58-9258-40aa1f9cf59b"/>
    <ds:schemaRef ds:uri="http://www.w3.org/XML/1998/namespace"/>
    <ds:schemaRef ds:uri="http://schemas.microsoft.com/office/2006/metadata/properties"/>
    <ds:schemaRef ds:uri="http://schemas.openxmlformats.org/package/2006/metadata/core-properties"/>
    <ds:schemaRef ds:uri="40edde57-cb98-4bf5-adb0-c9b5a5c96669"/>
    <ds:schemaRef ds:uri="http://purl.org/dc/dcmitype/"/>
  </ds:schemaRefs>
</ds:datastoreItem>
</file>

<file path=customXml/itemProps3.xml><?xml version="1.0" encoding="utf-8"?>
<ds:datastoreItem xmlns:ds="http://schemas.openxmlformats.org/officeDocument/2006/customXml" ds:itemID="{530AD7C7-66DE-4627-AE25-4600C7C56703}"/>
</file>

<file path=docProps/app.xml><?xml version="1.0" encoding="utf-8"?>
<Properties xmlns="http://schemas.openxmlformats.org/officeDocument/2006/extended-properties" xmlns:vt="http://schemas.openxmlformats.org/officeDocument/2006/docPropsVTypes">
  <TotalTime>17567</TotalTime>
  <Words>5074</Words>
  <Application>Microsoft Office PowerPoint</Application>
  <PresentationFormat>On-screen Show (16:9)</PresentationFormat>
  <Paragraphs>378</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Playfair Display</vt:lpstr>
      <vt:lpstr>Arial</vt:lpstr>
      <vt:lpstr>Montserrat</vt:lpstr>
      <vt:lpstr>Montserrat Medium</vt:lpstr>
      <vt:lpstr>Calibri</vt:lpstr>
      <vt:lpstr>Aptos</vt:lpstr>
      <vt:lpstr>Sustainable Agriculture Project Proposal by Slidesgo</vt:lpstr>
      <vt:lpstr>What we knew then and what we know now</vt:lpstr>
      <vt:lpstr>01</vt:lpstr>
      <vt:lpstr>Past Events</vt:lpstr>
      <vt:lpstr>Historic Events</vt:lpstr>
      <vt:lpstr>PowerPoint Presentation</vt:lpstr>
      <vt:lpstr>PowerPoint Presentation</vt:lpstr>
      <vt:lpstr>PowerPoint Presentation</vt:lpstr>
      <vt:lpstr>PowerPoint Presentation</vt:lpstr>
      <vt:lpstr>Rebuilding our soils..</vt:lpstr>
      <vt:lpstr>Cyclone Gabrielle Sampling Project </vt:lpstr>
      <vt:lpstr>Baseline Sampling</vt:lpstr>
      <vt:lpstr>Sampling to date</vt:lpstr>
      <vt:lpstr>Sample locations</vt:lpstr>
      <vt:lpstr>Repeat Sampling- Paired Sites </vt:lpstr>
      <vt:lpstr>Repeat Sampling- Paired Site Example </vt:lpstr>
      <vt:lpstr>Stories + Lessons </vt:lpstr>
      <vt:lpstr>PowerPoint Presentation</vt:lpstr>
      <vt:lpstr>PowerPoint Presentation</vt:lpstr>
      <vt:lpstr>PowerPoint Presentation</vt:lpstr>
      <vt:lpstr>PowerPoint Presentation</vt:lpstr>
      <vt:lpstr>PowerPoint Presentation</vt:lpstr>
      <vt:lpstr>PowerPoint Presentation</vt:lpstr>
      <vt:lpstr>Next steps</vt:lpstr>
      <vt:lpstr>Soil Recovery After Cyclone Gabrielle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Agriculture Project Proposal Infographics</dc:title>
  <dc:creator>Alex Dickson</dc:creator>
  <cp:lastModifiedBy>Alex Dickson</cp:lastModifiedBy>
  <cp:revision>4</cp:revision>
  <cp:lastPrinted>2024-05-13T00:02:13Z</cp:lastPrinted>
  <dcterms:modified xsi:type="dcterms:W3CDTF">2024-11-05T01:09:22Z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0x010100507313248740BE49B188B9696DDE6CC3</vt:lpwstr>
  </property>
  <property fmtid="{D5CDD505-2E9C-101B-9397-08002B2CF9AE}" pid="3" name="MediaServiceImageTags">
    <vt:lpwstr/>
  </property>
</Properties>
</file>